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12" r:id="rId13"/>
    <p:sldId id="310" r:id="rId14"/>
    <p:sldId id="314" r:id="rId15"/>
    <p:sldId id="313" r:id="rId16"/>
    <p:sldId id="300" r:id="rId17"/>
    <p:sldId id="289" r:id="rId18"/>
    <p:sldId id="305" r:id="rId19"/>
    <p:sldId id="325" r:id="rId20"/>
    <p:sldId id="326" r:id="rId21"/>
    <p:sldId id="327" r:id="rId22"/>
    <p:sldId id="328" r:id="rId23"/>
    <p:sldId id="329" r:id="rId24"/>
    <p:sldId id="303" r:id="rId25"/>
    <p:sldId id="290" r:id="rId26"/>
    <p:sldId id="32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02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8572A5-A46C-4001-B642-C9F029650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1437A-6F9B-482E-97EF-58D0C1D55F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484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429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8579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59E780-C8B4-4F33-A4CE-A95E1370015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618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894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674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61606-F82F-440B-9D9E-7B4D03BDDA6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62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8572A5-A46C-4001-B642-C9F029650C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872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94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0F284-0D2E-447F-BD81-7B6E7DB6D78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645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375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61722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114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05C1-1064-4009-A579-E439E6FEC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A923-0C94-4E2E-B699-6D6C82ACF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8E28-F428-4B85-9B32-7F976429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6C6E3-E59B-4561-9038-6C4FC2EC5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AC5A-DAA3-4E54-9A82-701DE5A2A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72CC-94F4-4B94-AFDE-B183BB87F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EA33-A6D4-4835-AD04-D34E4C8D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494E-9C08-4F63-96BA-AFDC2A11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323B9-08FC-4F39-A16B-C1491660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E205-68A5-412A-B8BA-6BAA2432E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E309-47A3-4E42-AFF3-A240A2F6B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78DC43C-4D75-400A-9D97-CA2E9FAD9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6838" y="1219200"/>
            <a:ext cx="6354762" cy="1295400"/>
          </a:xfrm>
        </p:spPr>
        <p:txBody>
          <a:bodyPr/>
          <a:lstStyle/>
          <a:p>
            <a:pPr eaLnBrk="1" hangingPunct="1"/>
            <a:r>
              <a:rPr lang="en-US" smtClean="0"/>
              <a:t>Why did the universe cool as it expanded?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2 following the writings of RJP Williams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898775" y="823913"/>
            <a:ext cx="5124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Entropy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381000"/>
            <a:ext cx="7366000" cy="685800"/>
          </a:xfrm>
        </p:spPr>
        <p:txBody>
          <a:bodyPr/>
          <a:lstStyle/>
          <a:p>
            <a:r>
              <a:rPr lang="en-US" dirty="0" smtClean="0"/>
              <a:t>Binding strength (P50):</a:t>
            </a:r>
            <a:br>
              <a:rPr lang="en-US" dirty="0" smtClean="0"/>
            </a:br>
            <a:r>
              <a:rPr lang="en-US" dirty="0" smtClean="0"/>
              <a:t>Ni &gt; Co &gt; Fe &gt; Mg &gt; </a:t>
            </a:r>
            <a:r>
              <a:rPr lang="en-US" dirty="0" err="1" smtClean="0"/>
              <a:t>Mn</a:t>
            </a:r>
            <a:r>
              <a:rPr lang="en-US" dirty="0" smtClean="0"/>
              <a:t> &gt; Zn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244" y="1331009"/>
            <a:ext cx="6596115" cy="44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480" y="381000"/>
            <a:ext cx="7462520" cy="685800"/>
          </a:xfrm>
        </p:spPr>
        <p:txBody>
          <a:bodyPr/>
          <a:lstStyle/>
          <a:p>
            <a:r>
              <a:rPr lang="en-US" dirty="0" smtClean="0"/>
              <a:t>Heats of adsorption (-</a:t>
            </a:r>
            <a:r>
              <a:rPr lang="en-US" dirty="0" err="1" smtClean="0"/>
              <a:t>Qst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Ni &gt; Co &gt; Fe &gt; Mg &gt; </a:t>
            </a:r>
            <a:r>
              <a:rPr lang="en-US" dirty="0" err="1" smtClean="0"/>
              <a:t>Mn</a:t>
            </a:r>
            <a:r>
              <a:rPr lang="en-US" dirty="0" smtClean="0"/>
              <a:t> &gt; Zn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9" y="2270700"/>
            <a:ext cx="8599501" cy="23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beginning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581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... There was light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And the light condensed into atoms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And the atoms clumped together and cooled down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Why would they do that, given the second law of thermodynamics?</a:t>
            </a:r>
          </a:p>
        </p:txBody>
      </p:sp>
      <p:pic>
        <p:nvPicPr>
          <p:cNvPr id="6148" name="Picture 4" descr="CMB_Timeline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5240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\\facstaff3.spu.local\docs$\bjm\My Documents\3410\3410 2010 entr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46296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77" y="234351"/>
            <a:ext cx="7375585" cy="685800"/>
          </a:xfrm>
        </p:spPr>
        <p:txBody>
          <a:bodyPr/>
          <a:lstStyle/>
          <a:p>
            <a:r>
              <a:rPr lang="en-US" dirty="0" smtClean="0"/>
              <a:t>But entropy ~ spreading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400691" cy="4648200"/>
          </a:xfrm>
        </p:spPr>
        <p:txBody>
          <a:bodyPr/>
          <a:lstStyle/>
          <a:p>
            <a:r>
              <a:rPr lang="en-US" sz="2800" dirty="0" smtClean="0"/>
              <a:t>Entropy can decrease in the system if it increases in the surroundings</a:t>
            </a:r>
          </a:p>
          <a:p>
            <a:r>
              <a:rPr lang="en-US" sz="2800" dirty="0" smtClean="0"/>
              <a:t>This paper provides a good example of how this can happen in processes like crystallization: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But if by “surroundings” we mean the rest of the universe… how do we solve this problem if there can be no energy transfer outside the universe?!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6" y="3258373"/>
            <a:ext cx="5822831" cy="150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053087" y="260230"/>
            <a:ext cx="7086600" cy="685800"/>
          </a:xfrm>
        </p:spPr>
        <p:txBody>
          <a:bodyPr/>
          <a:lstStyle/>
          <a:p>
            <a:r>
              <a:rPr lang="en-US" sz="2800" dirty="0" smtClean="0"/>
              <a:t>Thanks to the consistency of the laws of thermodynamics, we can recreate the sequence of creation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69" y="1612868"/>
            <a:ext cx="6325319" cy="2066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76490"/>
            <a:ext cx="8302358" cy="338150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57400" y="1269968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sz="2800" kern="0" dirty="0" smtClean="0"/>
              <a:t>(and you can follow some of it after two chapters of P-</a:t>
            </a:r>
            <a:r>
              <a:rPr lang="en-US" sz="2800" kern="0" dirty="0" err="1" smtClean="0"/>
              <a:t>chem</a:t>
            </a:r>
            <a:r>
              <a:rPr lang="en-US" sz="2800" kern="0" dirty="0" smtClean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47824" y="533400"/>
            <a:ext cx="7496175" cy="68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the entropy change of an exploding universe?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749425"/>
            <a:ext cx="8763000" cy="464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Think of probabilities: for this example the probability of finding two particles on one side is 2/6, but of finding two particles on different sides is 4/6.</a:t>
            </a:r>
          </a:p>
          <a:p>
            <a:pPr eaLnBrk="1" hangingPunct="1"/>
            <a:r>
              <a:rPr lang="en-US" sz="2400" dirty="0" smtClean="0"/>
              <a:t>So the particles are 2X more likely to be </a:t>
            </a:r>
            <a:r>
              <a:rPr lang="en-US" sz="2400" i="1" dirty="0" smtClean="0"/>
              <a:t>spread out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The mathematical probability of an arrangement is a measure of entropy</a:t>
            </a:r>
          </a:p>
          <a:p>
            <a:pPr eaLnBrk="1" hangingPunct="1"/>
            <a:r>
              <a:rPr lang="en-US" sz="2400" dirty="0" smtClean="0"/>
              <a:t>Or, in an equation: S = k </a:t>
            </a:r>
            <a:r>
              <a:rPr lang="el-GR" sz="2400" dirty="0" smtClean="0"/>
              <a:t>Ω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(constant) X (number of microstates available)</a:t>
            </a:r>
          </a:p>
          <a:p>
            <a:pPr lvl="1" eaLnBrk="1" hangingPunct="1"/>
            <a:r>
              <a:rPr lang="en-US" sz="2000" dirty="0" smtClean="0"/>
              <a:t>Note: microstates can be thermal as well as spatial!</a:t>
            </a:r>
          </a:p>
          <a:p>
            <a:pPr lvl="2" eaLnBrk="1" hangingPunct="1"/>
            <a:r>
              <a:rPr lang="en-US" sz="1100" dirty="0" smtClean="0"/>
              <a:t>Section 3.2.4 </a:t>
            </a:r>
            <a:r>
              <a:rPr lang="en-US" sz="1100" dirty="0" err="1" smtClean="0"/>
              <a:t>NSoCE</a:t>
            </a:r>
            <a:endParaRPr lang="en-US" sz="11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7172" name="Picture 2" descr="C:\Users\Ben and Laurie\Documents\Scanned Documents\Image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825" y="1219200"/>
            <a:ext cx="63023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981825" y="1457325"/>
            <a:ext cx="104775" cy="133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7189788" y="1503363"/>
            <a:ext cx="46037" cy="46037"/>
          </a:xfrm>
          <a:prstGeom prst="ellipse">
            <a:avLst/>
          </a:prstGeom>
          <a:solidFill>
            <a:schemeClr val="bg2"/>
          </a:solidFill>
          <a:ln w="25400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1892" y="0"/>
            <a:ext cx="3969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Spatial entropy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So why does the matter cool? Where does the energy go?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5038725"/>
          </a:xfrm>
        </p:spPr>
        <p:txBody>
          <a:bodyPr/>
          <a:lstStyle/>
          <a:p>
            <a:pPr eaLnBrk="1" hangingPunct="1"/>
            <a:r>
              <a:rPr lang="en-US" sz="2400" smtClean="0"/>
              <a:t>It goes into dispersion (configurational entropy).</a:t>
            </a:r>
          </a:p>
          <a:p>
            <a:pPr eaLnBrk="1" hangingPunct="1"/>
            <a:r>
              <a:rPr lang="en-US" sz="2400" smtClean="0"/>
              <a:t>There are more ways to arrange a bigger matrix than a smaller one.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So a bigger matrix, with more places for things to be, has more </a:t>
            </a:r>
            <a:r>
              <a:rPr lang="en-US" sz="2400" i="1" smtClean="0"/>
              <a:t>configurational entropy.</a:t>
            </a:r>
          </a:p>
          <a:p>
            <a:pPr eaLnBrk="1" hangingPunct="1"/>
            <a:r>
              <a:rPr lang="en-US" sz="2400" smtClean="0"/>
              <a:t>Or, in an equation, ∆S(conf) = R ln (Vf/Vi)</a:t>
            </a:r>
          </a:p>
        </p:txBody>
      </p:sp>
      <p:pic>
        <p:nvPicPr>
          <p:cNvPr id="8196" name="Picture 3" descr="C:\Users\Ben and Laurie\Documents\Scanned Documents\Image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5" y="2597150"/>
            <a:ext cx="6858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about the entropy of random motion?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33949"/>
            <a:ext cx="8077200" cy="4648200"/>
          </a:xfrm>
        </p:spPr>
        <p:txBody>
          <a:bodyPr/>
          <a:lstStyle/>
          <a:p>
            <a:r>
              <a:rPr lang="en-US" sz="2400" dirty="0" smtClean="0"/>
              <a:t>This is thermal (or, heat) entropy</a:t>
            </a:r>
          </a:p>
          <a:p>
            <a:endParaRPr lang="en-US" sz="2400" dirty="0" smtClean="0"/>
          </a:p>
          <a:p>
            <a:r>
              <a:rPr lang="en-US" sz="2400" dirty="0" smtClean="0"/>
              <a:t>The molecules can vibrate, rotate, or move electrons up and down, while staying in one place.</a:t>
            </a:r>
          </a:p>
          <a:p>
            <a:endParaRPr lang="en-US" sz="2400" dirty="0" smtClean="0"/>
          </a:p>
          <a:p>
            <a:r>
              <a:rPr lang="en-US" sz="2400" dirty="0" smtClean="0"/>
              <a:t>The question is, how many “thermal microstates” are accessible?</a:t>
            </a:r>
          </a:p>
          <a:p>
            <a:pPr eaLnBrk="1" hangingPunct="1"/>
            <a:r>
              <a:rPr lang="en-US" sz="2000" dirty="0" smtClean="0"/>
              <a:t>The result is, for thermal S, ∆S(</a:t>
            </a:r>
            <a:r>
              <a:rPr lang="en-US" sz="2000" dirty="0" err="1" smtClean="0"/>
              <a:t>therm</a:t>
            </a:r>
            <a:r>
              <a:rPr lang="en-US" sz="2000" dirty="0" smtClean="0"/>
              <a:t>) = C </a:t>
            </a:r>
            <a:r>
              <a:rPr lang="en-US" sz="2000" dirty="0" err="1" smtClean="0"/>
              <a:t>ln</a:t>
            </a:r>
            <a:r>
              <a:rPr lang="en-US" sz="2000" dirty="0" smtClean="0"/>
              <a:t> (</a:t>
            </a:r>
            <a:r>
              <a:rPr lang="en-US" sz="2000" dirty="0" err="1" smtClean="0"/>
              <a:t>Tf</a:t>
            </a:r>
            <a:r>
              <a:rPr lang="en-US" sz="2000" dirty="0" smtClean="0"/>
              <a:t>/Ti)</a:t>
            </a:r>
          </a:p>
          <a:p>
            <a:pPr lvl="1" eaLnBrk="1" hangingPunct="1"/>
            <a:r>
              <a:rPr lang="en-US" sz="1800" dirty="0" smtClean="0"/>
              <a:t>(C is plain </a:t>
            </a:r>
            <a:r>
              <a:rPr lang="en-US" sz="1800" dirty="0" err="1" smtClean="0"/>
              <a:t>ol</a:t>
            </a:r>
            <a:r>
              <a:rPr lang="en-US" sz="1800" dirty="0" smtClean="0"/>
              <a:t>’ heat capacity)</a:t>
            </a:r>
          </a:p>
          <a:p>
            <a:pPr lvl="1" eaLnBrk="1" hangingPunct="1"/>
            <a:endParaRPr lang="en-US" sz="1800" dirty="0"/>
          </a:p>
          <a:p>
            <a:pPr eaLnBrk="1" hangingPunct="1"/>
            <a:r>
              <a:rPr lang="en-US" sz="2200" dirty="0" smtClean="0"/>
              <a:t>Deep down, thermal and configurational entropy are the SAME THING</a:t>
            </a:r>
          </a:p>
          <a:p>
            <a:pPr lvl="1" eaLnBrk="1" hangingPunct="1"/>
            <a:r>
              <a:rPr lang="en-US" sz="1400" smtClean="0"/>
              <a:t>(with </a:t>
            </a:r>
            <a:r>
              <a:rPr lang="en-US" sz="1400" dirty="0" smtClean="0"/>
              <a:t>different proportionality constants)</a:t>
            </a:r>
          </a:p>
          <a:p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2" y="-15551"/>
            <a:ext cx="6659901" cy="234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15" y="2509500"/>
            <a:ext cx="4167450" cy="412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2326860"/>
            <a:ext cx="4458510" cy="165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" y="3983460"/>
            <a:ext cx="4418820" cy="91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55" y="4826400"/>
            <a:ext cx="4484970" cy="1950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16455" y="2506980"/>
            <a:ext cx="4269185" cy="5715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8200" y="249360"/>
            <a:ext cx="87472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CONFIGURATIONAL            THERMAL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70200" y="4430070"/>
            <a:ext cx="655320" cy="2098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has all three laws of </a:t>
            </a:r>
            <a:r>
              <a:rPr lang="en-US" dirty="0" err="1" smtClean="0"/>
              <a:t>thermo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02040" cy="4648200"/>
          </a:xfrm>
        </p:spPr>
        <p:txBody>
          <a:bodyPr/>
          <a:lstStyle/>
          <a:p>
            <a:r>
              <a:rPr lang="en-US" dirty="0" smtClean="0"/>
              <a:t>Chapter 1 = heats of reaction (1</a:t>
            </a:r>
            <a:r>
              <a:rPr lang="en-US" baseline="30000" dirty="0" smtClean="0"/>
              <a:t>st</a:t>
            </a:r>
            <a:r>
              <a:rPr lang="en-US" dirty="0" smtClean="0"/>
              <a:t> law)</a:t>
            </a:r>
          </a:p>
          <a:p>
            <a:r>
              <a:rPr lang="en-US" dirty="0" smtClean="0"/>
              <a:t>Chapter 2 = entropy (2</a:t>
            </a:r>
            <a:r>
              <a:rPr lang="en-US" baseline="30000" dirty="0" smtClean="0"/>
              <a:t>nd</a:t>
            </a:r>
            <a:r>
              <a:rPr lang="en-US" dirty="0" smtClean="0"/>
              <a:t> law) and the 3</a:t>
            </a:r>
            <a:r>
              <a:rPr lang="en-US" baseline="30000" dirty="0" smtClean="0"/>
              <a:t>rd</a:t>
            </a:r>
            <a:r>
              <a:rPr lang="en-US" dirty="0" smtClean="0"/>
              <a:t> law</a:t>
            </a:r>
          </a:p>
          <a:p>
            <a:endParaRPr lang="en-US" dirty="0"/>
          </a:p>
          <a:p>
            <a:r>
              <a:rPr lang="en-US" dirty="0" smtClean="0"/>
              <a:t>Your questions can form bridges between the laws and the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82" y="-15551"/>
            <a:ext cx="6659901" cy="2342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15" y="2509500"/>
            <a:ext cx="4167450" cy="412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00" y="4509870"/>
            <a:ext cx="4405590" cy="158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55" y="2509500"/>
            <a:ext cx="4418820" cy="13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480" y="777240"/>
            <a:ext cx="7335520" cy="685800"/>
          </a:xfrm>
        </p:spPr>
        <p:txBody>
          <a:bodyPr/>
          <a:lstStyle/>
          <a:p>
            <a:r>
              <a:rPr lang="en-US" dirty="0" smtClean="0"/>
              <a:t>In general, it takes more joules to heat bigger atoms to the same temperature, which makes sense if T=KE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5744"/>
            <a:ext cx="8077200" cy="3654056"/>
          </a:xfrm>
        </p:spPr>
        <p:txBody>
          <a:bodyPr/>
          <a:lstStyle/>
          <a:p>
            <a:r>
              <a:rPr lang="en-US" dirty="0" smtClean="0"/>
              <a:t>Diamond (1)</a:t>
            </a:r>
          </a:p>
          <a:p>
            <a:pPr lvl="1"/>
            <a:r>
              <a:rPr lang="en-US" dirty="0" smtClean="0"/>
              <a:t>stiff, small = low </a:t>
            </a:r>
            <a:r>
              <a:rPr lang="en-US" dirty="0" err="1" smtClean="0"/>
              <a:t>Cp,m</a:t>
            </a:r>
            <a:endParaRPr lang="en-US" dirty="0" smtClean="0"/>
          </a:p>
          <a:p>
            <a:pPr lvl="1"/>
            <a:r>
              <a:rPr lang="en-US" dirty="0" smtClean="0"/>
              <a:t>Compare to graphite</a:t>
            </a:r>
          </a:p>
          <a:p>
            <a:r>
              <a:rPr lang="en-US" dirty="0" smtClean="0"/>
              <a:t>Copper (14)</a:t>
            </a:r>
          </a:p>
          <a:p>
            <a:pPr lvl="1"/>
            <a:r>
              <a:rPr lang="en-US" dirty="0" smtClean="0"/>
              <a:t>medium</a:t>
            </a:r>
          </a:p>
          <a:p>
            <a:r>
              <a:rPr lang="en-US" dirty="0" smtClean="0"/>
              <a:t>Lead (38)</a:t>
            </a:r>
          </a:p>
          <a:p>
            <a:pPr lvl="1"/>
            <a:r>
              <a:rPr lang="en-US" dirty="0" smtClean="0"/>
              <a:t>loose, big = big </a:t>
            </a:r>
            <a:r>
              <a:rPr lang="en-US" dirty="0" err="1" smtClean="0"/>
              <a:t>Cp,m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115" y="2509500"/>
            <a:ext cx="4167450" cy="41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14" y="0"/>
            <a:ext cx="7707882" cy="681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51013" y="381000"/>
            <a:ext cx="7392987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Everything in the universe … including the universe … cools as it expands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228725"/>
            <a:ext cx="9144000" cy="4648200"/>
          </a:xfrm>
        </p:spPr>
        <p:txBody>
          <a:bodyPr/>
          <a:lstStyle/>
          <a:p>
            <a:pPr eaLnBrk="1" hangingPunct="1"/>
            <a:r>
              <a:rPr lang="en-US" sz="2400" smtClean="0"/>
              <a:t>For an ideal gas expanding:</a:t>
            </a:r>
          </a:p>
          <a:p>
            <a:pPr lvl="1" eaLnBrk="1" hangingPunct="1"/>
            <a:r>
              <a:rPr lang="en-US" sz="2000" smtClean="0"/>
              <a:t>S(system) = S(conf) + S(therm) = RT ln </a:t>
            </a:r>
            <a:r>
              <a:rPr lang="el-GR" sz="2000" smtClean="0"/>
              <a:t>Ω</a:t>
            </a:r>
            <a:r>
              <a:rPr lang="en-US" sz="2000" smtClean="0"/>
              <a:t> </a:t>
            </a:r>
          </a:p>
          <a:p>
            <a:pPr eaLnBrk="1" hangingPunct="1"/>
            <a:r>
              <a:rPr lang="en-US" sz="2400" smtClean="0"/>
              <a:t>Remember that ∆S = q/T</a:t>
            </a:r>
            <a:endParaRPr lang="en-US" sz="2400" i="1" smtClean="0"/>
          </a:p>
          <a:p>
            <a:pPr lvl="1" eaLnBrk="1" hangingPunct="1"/>
            <a:r>
              <a:rPr lang="en-US" sz="2000" smtClean="0"/>
              <a:t>If the system is closed and isolated, </a:t>
            </a:r>
            <a:r>
              <a:rPr lang="en-US" sz="2000" i="1" smtClean="0"/>
              <a:t>no heat can be transferred out of the system (there IS no outside)</a:t>
            </a:r>
            <a:r>
              <a:rPr lang="en-US" sz="2000" smtClean="0"/>
              <a:t>, so that heat is zero!</a:t>
            </a:r>
          </a:p>
          <a:p>
            <a:pPr lvl="1" eaLnBrk="1" hangingPunct="1"/>
            <a:r>
              <a:rPr lang="en-US" sz="2000" smtClean="0"/>
              <a:t>The microstates have increased but there’s no place for heat to move to!</a:t>
            </a:r>
          </a:p>
          <a:p>
            <a:pPr lvl="1" eaLnBrk="1" hangingPunct="1"/>
            <a:r>
              <a:rPr lang="en-US" sz="2000" smtClean="0"/>
              <a:t>When a gas expands, S(conf) increases, and if it’s isolated S (therm) must decrease to keep S(system) constant</a:t>
            </a:r>
          </a:p>
          <a:p>
            <a:pPr eaLnBrk="1" hangingPunct="1"/>
            <a:r>
              <a:rPr lang="en-US" sz="2400" smtClean="0"/>
              <a:t>The universe is pretty isolated itself (in that it has NO surroundings to exchange heat with)</a:t>
            </a:r>
          </a:p>
          <a:p>
            <a:pPr eaLnBrk="1" hangingPunct="1"/>
            <a:r>
              <a:rPr lang="en-US" sz="2400" smtClean="0"/>
              <a:t>So, like an ideal gas, the thermal entropy of the </a:t>
            </a:r>
            <a:r>
              <a:rPr lang="en-US" sz="2400" i="1" smtClean="0"/>
              <a:t>atoms moving randomly </a:t>
            </a:r>
            <a:r>
              <a:rPr lang="en-US" sz="2400" smtClean="0"/>
              <a:t>is turned into configurational entropy of </a:t>
            </a:r>
            <a:r>
              <a:rPr lang="en-US" sz="2400" i="1" smtClean="0"/>
              <a:t>stuff distributed randomly</a:t>
            </a:r>
            <a:r>
              <a:rPr lang="en-US" sz="2400" smtClean="0"/>
              <a:t>, and everything cools down</a:t>
            </a:r>
          </a:p>
          <a:p>
            <a:pPr eaLnBrk="1" hangingPunct="1"/>
            <a:r>
              <a:rPr lang="en-US" sz="2400" smtClean="0"/>
              <a:t>But … what about the Second Law??</a:t>
            </a:r>
          </a:p>
        </p:txBody>
      </p:sp>
      <p:pic>
        <p:nvPicPr>
          <p:cNvPr id="10244" name="Picture 5" descr="http://go635254.s3.amazonaws.com/ecoworldly/files/2008/04/children-on-see-saw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725" y="1066800"/>
            <a:ext cx="15033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6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51013" y="381000"/>
            <a:ext cx="7392987" cy="685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Our universe is so BIG that things can cool (and form order) while entropy increases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48120" y="1228725"/>
            <a:ext cx="8420100" cy="464820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2400" dirty="0" smtClean="0"/>
              <a:t>Ok, ok, ∆S(universe) &gt; 0 … but other things can be &gt;&gt; 0</a:t>
            </a:r>
          </a:p>
          <a:p>
            <a:pPr marL="342900" lvl="1" indent="-342900" eaLnBrk="1" hangingPunct="1">
              <a:buFontTx/>
              <a:buChar char="•"/>
            </a:pPr>
            <a:endParaRPr lang="en-US" sz="2400" dirty="0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2400" dirty="0" smtClean="0"/>
              <a:t>Another way to look at it:</a:t>
            </a:r>
          </a:p>
          <a:p>
            <a:pPr eaLnBrk="1" hangingPunct="1"/>
            <a:r>
              <a:rPr lang="en-US" sz="2400" dirty="0" smtClean="0"/>
              <a:t>If your system is the universe, S(universe) = S(conf) + S(</a:t>
            </a:r>
            <a:r>
              <a:rPr lang="en-US" sz="2400" dirty="0" err="1" smtClean="0"/>
              <a:t>therm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If ∆S(universe) &gt; 0, then ∆S(conf) just has to be bigger than it, and ∆S(</a:t>
            </a:r>
            <a:r>
              <a:rPr lang="en-US" sz="2400" dirty="0" err="1" smtClean="0"/>
              <a:t>therm</a:t>
            </a:r>
            <a:r>
              <a:rPr lang="en-US" sz="2400" dirty="0" smtClean="0"/>
              <a:t>) &lt; 0.</a:t>
            </a:r>
          </a:p>
          <a:p>
            <a:pPr eaLnBrk="1" hangingPunct="1"/>
            <a:r>
              <a:rPr lang="en-US" sz="2400" dirty="0" smtClean="0"/>
              <a:t>So it helps to have ∆S(conf) be really huge! A huge universe makes sense under this argument.</a:t>
            </a:r>
          </a:p>
          <a:p>
            <a:pPr eaLnBrk="1" hangingPunct="1"/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66700"/>
            <a:ext cx="7086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Because ANYTHING cools when it expands, entropy caused the formation of stars and the earth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077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“The cooling of the universe due to expansion was and is today one major cause of the natural selection of the chemical elements into their observed physical conditions.” (</a:t>
            </a:r>
            <a:r>
              <a:rPr lang="en-US" sz="2000" dirty="0" err="1" smtClean="0"/>
              <a:t>NSoCE</a:t>
            </a:r>
            <a:r>
              <a:rPr lang="en-US" sz="2000" dirty="0" smtClean="0"/>
              <a:t> p. 92-93)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This cooling from expansion was counterbalanced with heat from the radioactive decay of heavy elements in the earth’s core!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For instance, as the earth cooled to 300K water could form on its surface: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 “</a:t>
            </a:r>
            <a:r>
              <a:rPr lang="en-US" sz="2000" i="1" dirty="0" smtClean="0"/>
              <a:t>The natural selection of the chemical elements</a:t>
            </a:r>
            <a:r>
              <a:rPr lang="en-US" sz="2000" dirty="0" smtClean="0"/>
              <a:t> </a:t>
            </a:r>
            <a:r>
              <a:rPr lang="en-US" sz="2000" b="1" dirty="0" smtClean="0"/>
              <a:t>decided </a:t>
            </a:r>
            <a:r>
              <a:rPr lang="en-US" sz="2000" dirty="0" smtClean="0"/>
              <a:t>that the only liquid on the Earth’s surface some 4-5 X 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years ago was water. If the temperature had fallen lower, to around -90°C, and CO2 has been the only gas available, solid carbon dioxide would have formed, a very real possibility observed on other planets, for example on Venus and Mars at the polar caps.” (</a:t>
            </a:r>
            <a:r>
              <a:rPr lang="en-US" sz="2000" dirty="0" err="1" smtClean="0"/>
              <a:t>NSoCE</a:t>
            </a:r>
            <a:r>
              <a:rPr lang="en-US" sz="2000" dirty="0" smtClean="0"/>
              <a:t> chapter 3)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 2 questions on Monday (written)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Preferably one for discussion (no answer necessary), and one for homework (with answer)</a:t>
            </a:r>
            <a:endParaRPr lang="en-US" dirty="0"/>
          </a:p>
          <a:p>
            <a:pPr lvl="1"/>
            <a:r>
              <a:rPr lang="en-US" dirty="0" smtClean="0"/>
              <a:t>Involving the topics from the first three chapters of </a:t>
            </a:r>
            <a:r>
              <a:rPr lang="en-US" dirty="0" err="1" smtClean="0"/>
              <a:t>AWfD</a:t>
            </a:r>
            <a:endParaRPr lang="en-US" dirty="0"/>
          </a:p>
          <a:p>
            <a:pPr lvl="1"/>
            <a:r>
              <a:rPr lang="en-US" dirty="0" smtClean="0"/>
              <a:t>Possibly using data or concepts from today?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discuss what you wrote in the first half-hour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Over time, the universe changed from hydrogen to this:</a:t>
            </a:r>
          </a:p>
        </p:txBody>
      </p:sp>
      <p:pic>
        <p:nvPicPr>
          <p:cNvPr id="18434" name="Picture 2" descr="C:\Users\Ben and Laurie\Documents\Scanned Documents\Image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66825" y="1214438"/>
            <a:ext cx="5626100" cy="5189537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553200" y="1533525"/>
            <a:ext cx="2590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These abundances depend on the equations that govern the interactions of protons with neutrons (the strong nuclear force).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Notice that even numbers of protons are more stable than odd.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These are “frozen” on the time scales of most chemical processes.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378075" y="6550025"/>
            <a:ext cx="6765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Fig. 1.1 TCoE p. 3 Relative abundances of unchangeable elements in the universe.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58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391400" cy="685800"/>
          </a:xfrm>
        </p:spPr>
        <p:txBody>
          <a:bodyPr/>
          <a:lstStyle/>
          <a:p>
            <a:r>
              <a:rPr lang="en-US" sz="3200" smtClean="0"/>
              <a:t>The human body uses what’s available from the universe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2" descr="C:\Users\Ben and Laurie\Documents\Scanned Documents\Image (6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1676400"/>
            <a:ext cx="423227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Ben and Laurie\Documents\Scanned Documents\Imag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225" y="1885950"/>
            <a:ext cx="4206875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000625" y="2066925"/>
            <a:ext cx="352425" cy="1905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00625" y="2463800"/>
            <a:ext cx="1466850" cy="13938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&quot;No&quot; Symbol 7"/>
          <p:cNvSpPr/>
          <p:nvPr/>
        </p:nvSpPr>
        <p:spPr bwMode="auto">
          <a:xfrm>
            <a:off x="5732463" y="3502025"/>
            <a:ext cx="133350" cy="20002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&quot;No&quot; Symbol 8"/>
          <p:cNvSpPr/>
          <p:nvPr/>
        </p:nvSpPr>
        <p:spPr bwMode="auto">
          <a:xfrm>
            <a:off x="5419725" y="3252788"/>
            <a:ext cx="133350" cy="20002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5486400" y="2906713"/>
            <a:ext cx="134938" cy="20002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&quot;No&quot; Symbol 10"/>
          <p:cNvSpPr/>
          <p:nvPr/>
        </p:nvSpPr>
        <p:spPr bwMode="auto">
          <a:xfrm>
            <a:off x="5951538" y="3252788"/>
            <a:ext cx="133350" cy="20002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2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n-US" sz="3200" dirty="0" smtClean="0"/>
              <a:t>These elements are arranged in the periodic table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 was put together based on Mendeleev’s insights about how some elements were similar to others</a:t>
            </a:r>
          </a:p>
          <a:p>
            <a:endParaRPr lang="en-US" dirty="0" smtClean="0"/>
          </a:p>
          <a:p>
            <a:r>
              <a:rPr lang="en-US" dirty="0" smtClean="0"/>
              <a:t>Can a computer recreate the table with a “blind” process, just from elemental properties?</a:t>
            </a:r>
          </a:p>
        </p:txBody>
      </p:sp>
    </p:spTree>
    <p:extLst>
      <p:ext uri="{BB962C8B-B14F-4D97-AF65-F5344CB8AC3E}">
        <p14:creationId xmlns:p14="http://schemas.microsoft.com/office/powerpoint/2010/main" val="33019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400"/>
          <a:stretch/>
        </p:blipFill>
        <p:spPr>
          <a:xfrm>
            <a:off x="0" y="0"/>
            <a:ext cx="9144000" cy="2567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50955"/>
            <a:ext cx="9144000" cy="39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42" y="2587924"/>
            <a:ext cx="4872577" cy="3019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381000"/>
            <a:ext cx="7017589" cy="685800"/>
          </a:xfrm>
        </p:spPr>
        <p:txBody>
          <a:bodyPr/>
          <a:lstStyle/>
          <a:p>
            <a:r>
              <a:rPr lang="en-US" dirty="0" smtClean="0"/>
              <a:t>The computer calculates a tilted periodic table!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" y="1613139"/>
            <a:ext cx="4494271" cy="4648200"/>
          </a:xfrm>
        </p:spPr>
      </p:pic>
      <p:sp>
        <p:nvSpPr>
          <p:cNvPr id="6" name="Oval 5"/>
          <p:cNvSpPr/>
          <p:nvPr/>
        </p:nvSpPr>
        <p:spPr bwMode="auto">
          <a:xfrm rot="2262138">
            <a:off x="1401670" y="1604723"/>
            <a:ext cx="227363" cy="1436723"/>
          </a:xfrm>
          <a:prstGeom prst="ellipse">
            <a:avLst/>
          </a:prstGeom>
          <a:solidFill>
            <a:srgbClr val="FFC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2528906">
            <a:off x="1807461" y="1389749"/>
            <a:ext cx="230377" cy="1612971"/>
          </a:xfrm>
          <a:prstGeom prst="ellipse">
            <a:avLst/>
          </a:prstGeom>
          <a:solidFill>
            <a:srgbClr val="FF0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65150" y="1672991"/>
            <a:ext cx="1084837" cy="2829998"/>
          </a:xfrm>
          <a:prstGeom prst="ellipse">
            <a:avLst/>
          </a:prstGeom>
          <a:solidFill>
            <a:schemeClr val="bg2">
              <a:lumMod val="40000"/>
              <a:lumOff val="60000"/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2641313">
            <a:off x="3284254" y="3570720"/>
            <a:ext cx="883770" cy="2339174"/>
          </a:xfrm>
          <a:prstGeom prst="ellipse">
            <a:avLst/>
          </a:prstGeom>
          <a:solidFill>
            <a:srgbClr val="00B0F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340003">
            <a:off x="1522888" y="2184806"/>
            <a:ext cx="695165" cy="3301217"/>
          </a:xfrm>
          <a:prstGeom prst="ellipse">
            <a:avLst/>
          </a:prstGeom>
          <a:solidFill>
            <a:schemeClr val="tx1">
              <a:lumMod val="75000"/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30346" y="1859131"/>
            <a:ext cx="470401" cy="3560886"/>
          </a:xfrm>
          <a:prstGeom prst="ellipse">
            <a:avLst/>
          </a:prstGeom>
          <a:solidFill>
            <a:srgbClr val="92D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1054336">
            <a:off x="1921491" y="4814133"/>
            <a:ext cx="470401" cy="1142891"/>
          </a:xfrm>
          <a:prstGeom prst="ellipse">
            <a:avLst/>
          </a:prstGeom>
          <a:solidFill>
            <a:srgbClr val="92D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925456">
            <a:off x="912267" y="2638250"/>
            <a:ext cx="227363" cy="1645198"/>
          </a:xfrm>
          <a:prstGeom prst="ellipse">
            <a:avLst/>
          </a:prstGeom>
          <a:solidFill>
            <a:srgbClr val="FFC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869056">
            <a:off x="1121863" y="2719537"/>
            <a:ext cx="230377" cy="1612971"/>
          </a:xfrm>
          <a:prstGeom prst="ellipse">
            <a:avLst/>
          </a:prstGeom>
          <a:solidFill>
            <a:srgbClr val="FF0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properties follow periodic trends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1283853"/>
            <a:ext cx="8077200" cy="283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69" y="4196078"/>
            <a:ext cx="6249567" cy="99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4" y="5271650"/>
            <a:ext cx="8965416" cy="3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9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840" y="279400"/>
            <a:ext cx="7269480" cy="685800"/>
          </a:xfrm>
        </p:spPr>
        <p:txBody>
          <a:bodyPr/>
          <a:lstStyle/>
          <a:p>
            <a:r>
              <a:rPr lang="en-US" dirty="0" smtClean="0"/>
              <a:t>Bond lengths:</a:t>
            </a:r>
            <a:br>
              <a:rPr lang="en-US" dirty="0" smtClean="0"/>
            </a:br>
            <a:r>
              <a:rPr lang="en-US" dirty="0" smtClean="0"/>
              <a:t>Ni &lt; Co &lt; Fe &lt; </a:t>
            </a:r>
            <a:r>
              <a:rPr lang="en-US" dirty="0" err="1" smtClean="0"/>
              <a:t>Mn</a:t>
            </a:r>
            <a:r>
              <a:rPr lang="en-US" dirty="0" smtClean="0"/>
              <a:t> &lt; Mg &lt; Zn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43162"/>
            <a:ext cx="8077200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Green glow design template">
  <a:themeElements>
    <a:clrScheme name="Green glow design template 9">
      <a:dk1>
        <a:srgbClr val="006600"/>
      </a:dk1>
      <a:lt1>
        <a:srgbClr val="00CC66"/>
      </a:lt1>
      <a:dk2>
        <a:srgbClr val="00B839"/>
      </a:dk2>
      <a:lt2>
        <a:srgbClr val="3E3E5C"/>
      </a:lt2>
      <a:accent1>
        <a:srgbClr val="2EB257"/>
      </a:accent1>
      <a:accent2>
        <a:srgbClr val="6666FF"/>
      </a:accent2>
      <a:accent3>
        <a:srgbClr val="AAE2B8"/>
      </a:accent3>
      <a:accent4>
        <a:srgbClr val="005600"/>
      </a:accent4>
      <a:accent5>
        <a:srgbClr val="ADD5B4"/>
      </a:accent5>
      <a:accent6>
        <a:srgbClr val="5C5CE7"/>
      </a:accent6>
      <a:hlink>
        <a:srgbClr val="E9E400"/>
      </a:hlink>
      <a:folHlink>
        <a:srgbClr val="FFFF99"/>
      </a:folHlink>
    </a:clrScheme>
    <a:fontScheme name="Green glow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glow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2">
        <a:dk1>
          <a:srgbClr val="000000"/>
        </a:dk1>
        <a:lt1>
          <a:srgbClr val="DEF6F1"/>
        </a:lt1>
        <a:dk2>
          <a:srgbClr val="0066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E2"/>
        </a:accent5>
        <a:accent6>
          <a:srgbClr val="7FB3E7"/>
        </a:accent6>
        <a:hlink>
          <a:srgbClr val="00CC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3">
        <a:dk1>
          <a:srgbClr val="000000"/>
        </a:dk1>
        <a:lt1>
          <a:srgbClr val="FFFFFF"/>
        </a:lt1>
        <a:dk2>
          <a:srgbClr val="027440"/>
        </a:dk2>
        <a:lt2>
          <a:srgbClr val="808080"/>
        </a:lt2>
        <a:accent1>
          <a:srgbClr val="E6F3DD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0F8EB"/>
        </a:accent5>
        <a:accent6>
          <a:srgbClr val="005C8A"/>
        </a:accent6>
        <a:hlink>
          <a:srgbClr val="32CE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4">
        <a:dk1>
          <a:srgbClr val="339966"/>
        </a:dk1>
        <a:lt1>
          <a:srgbClr val="FFFFFF"/>
        </a:lt1>
        <a:dk2>
          <a:srgbClr val="006666"/>
        </a:dk2>
        <a:lt2>
          <a:srgbClr val="808080"/>
        </a:lt2>
        <a:accent1>
          <a:srgbClr val="CCFFCC"/>
        </a:accent1>
        <a:accent2>
          <a:srgbClr val="5DD95D"/>
        </a:accent2>
        <a:accent3>
          <a:srgbClr val="FFFFFF"/>
        </a:accent3>
        <a:accent4>
          <a:srgbClr val="2A8256"/>
        </a:accent4>
        <a:accent5>
          <a:srgbClr val="E2FFE2"/>
        </a:accent5>
        <a:accent6>
          <a:srgbClr val="53C453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5">
        <a:dk1>
          <a:srgbClr val="5F5F5F"/>
        </a:dk1>
        <a:lt1>
          <a:srgbClr val="FFFFD9"/>
        </a:lt1>
        <a:dk2>
          <a:srgbClr val="4D4D4D"/>
        </a:dk2>
        <a:lt2>
          <a:srgbClr val="777777"/>
        </a:lt2>
        <a:accent1>
          <a:srgbClr val="FFFFF7"/>
        </a:accent1>
        <a:accent2>
          <a:srgbClr val="01CB61"/>
        </a:accent2>
        <a:accent3>
          <a:srgbClr val="FFFFE9"/>
        </a:accent3>
        <a:accent4>
          <a:srgbClr val="505050"/>
        </a:accent4>
        <a:accent5>
          <a:srgbClr val="FFFFFA"/>
        </a:accent5>
        <a:accent6>
          <a:srgbClr val="01B857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6">
        <a:dk1>
          <a:srgbClr val="333300"/>
        </a:dk1>
        <a:lt1>
          <a:srgbClr val="DDDDDD"/>
        </a:lt1>
        <a:dk2>
          <a:srgbClr val="22B45A"/>
        </a:dk2>
        <a:lt2>
          <a:srgbClr val="003366"/>
        </a:lt2>
        <a:accent1>
          <a:srgbClr val="99CCFF"/>
        </a:accent1>
        <a:accent2>
          <a:srgbClr val="00B000"/>
        </a:accent2>
        <a:accent3>
          <a:srgbClr val="EBEBEB"/>
        </a:accent3>
        <a:accent4>
          <a:srgbClr val="2A2A00"/>
        </a:accent4>
        <a:accent5>
          <a:srgbClr val="CAE2FF"/>
        </a:accent5>
        <a:accent6>
          <a:srgbClr val="009F00"/>
        </a:accent6>
        <a:hlink>
          <a:srgbClr val="CCFF99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7">
        <a:dk1>
          <a:srgbClr val="333333"/>
        </a:dk1>
        <a:lt1>
          <a:srgbClr val="EAEAEA"/>
        </a:lt1>
        <a:dk2>
          <a:srgbClr val="1C5845"/>
        </a:dk2>
        <a:lt2>
          <a:srgbClr val="336699"/>
        </a:lt2>
        <a:accent1>
          <a:srgbClr val="3CA263"/>
        </a:accent1>
        <a:accent2>
          <a:srgbClr val="468A4B"/>
        </a:accent2>
        <a:accent3>
          <a:srgbClr val="F3F3F3"/>
        </a:accent3>
        <a:accent4>
          <a:srgbClr val="2A2A2A"/>
        </a:accent4>
        <a:accent5>
          <a:srgbClr val="AFCEB7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8">
        <a:dk1>
          <a:srgbClr val="336600"/>
        </a:dk1>
        <a:lt1>
          <a:srgbClr val="686B5D"/>
        </a:lt1>
        <a:dk2>
          <a:srgbClr val="135947"/>
        </a:dk2>
        <a:lt2>
          <a:srgbClr val="777777"/>
        </a:lt2>
        <a:accent1>
          <a:srgbClr val="A7A79B"/>
        </a:accent1>
        <a:accent2>
          <a:srgbClr val="5FC95F"/>
        </a:accent2>
        <a:accent3>
          <a:srgbClr val="B9BAB6"/>
        </a:accent3>
        <a:accent4>
          <a:srgbClr val="2A5600"/>
        </a:accent4>
        <a:accent5>
          <a:srgbClr val="D0D0CB"/>
        </a:accent5>
        <a:accent6>
          <a:srgbClr val="55B65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9">
        <a:dk1>
          <a:srgbClr val="006600"/>
        </a:dk1>
        <a:lt1>
          <a:srgbClr val="00CC66"/>
        </a:lt1>
        <a:dk2>
          <a:srgbClr val="00B839"/>
        </a:dk2>
        <a:lt2>
          <a:srgbClr val="3E3E5C"/>
        </a:lt2>
        <a:accent1>
          <a:srgbClr val="2EB257"/>
        </a:accent1>
        <a:accent2>
          <a:srgbClr val="6666FF"/>
        </a:accent2>
        <a:accent3>
          <a:srgbClr val="AAE2B8"/>
        </a:accent3>
        <a:accent4>
          <a:srgbClr val="005600"/>
        </a:accent4>
        <a:accent5>
          <a:srgbClr val="ADD5B4"/>
        </a:accent5>
        <a:accent6>
          <a:srgbClr val="5C5CE7"/>
        </a:accent6>
        <a:hlink>
          <a:srgbClr val="E9E4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0">
        <a:dk1>
          <a:srgbClr val="336600"/>
        </a:dk1>
        <a:lt1>
          <a:srgbClr val="AF8553"/>
        </a:lt1>
        <a:dk2>
          <a:srgbClr val="477335"/>
        </a:dk2>
        <a:lt2>
          <a:srgbClr val="2D2015"/>
        </a:lt2>
        <a:accent1>
          <a:srgbClr val="AAAA8C"/>
        </a:accent1>
        <a:accent2>
          <a:srgbClr val="1DA146"/>
        </a:accent2>
        <a:accent3>
          <a:srgbClr val="D4C2B3"/>
        </a:accent3>
        <a:accent4>
          <a:srgbClr val="2A5600"/>
        </a:accent4>
        <a:accent5>
          <a:srgbClr val="D2D2C5"/>
        </a:accent5>
        <a:accent6>
          <a:srgbClr val="19913F"/>
        </a:accent6>
        <a:hlink>
          <a:srgbClr val="FFEA4B"/>
        </a:hlink>
        <a:folHlink>
          <a:srgbClr val="3F4A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1">
        <a:dk1>
          <a:srgbClr val="006600"/>
        </a:dk1>
        <a:lt1>
          <a:srgbClr val="008080"/>
        </a:lt1>
        <a:dk2>
          <a:srgbClr val="019552"/>
        </a:dk2>
        <a:lt2>
          <a:srgbClr val="005A58"/>
        </a:lt2>
        <a:accent1>
          <a:srgbClr val="5FA15D"/>
        </a:accent1>
        <a:accent2>
          <a:srgbClr val="D7D45D"/>
        </a:accent2>
        <a:accent3>
          <a:srgbClr val="AAC0C0"/>
        </a:accent3>
        <a:accent4>
          <a:srgbClr val="005600"/>
        </a:accent4>
        <a:accent5>
          <a:srgbClr val="B6CDB6"/>
        </a:accent5>
        <a:accent6>
          <a:srgbClr val="C3C053"/>
        </a:accent6>
        <a:hlink>
          <a:srgbClr val="A3E57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2">
        <a:dk1>
          <a:srgbClr val="006600"/>
        </a:dk1>
        <a:lt1>
          <a:srgbClr val="FFFFCC"/>
        </a:lt1>
        <a:dk2>
          <a:srgbClr val="3C7C5E"/>
        </a:dk2>
        <a:lt2>
          <a:srgbClr val="5C1F00"/>
        </a:lt2>
        <a:accent1>
          <a:srgbClr val="19B357"/>
        </a:accent1>
        <a:accent2>
          <a:srgbClr val="BE7960"/>
        </a:accent2>
        <a:accent3>
          <a:srgbClr val="FFFFE2"/>
        </a:accent3>
        <a:accent4>
          <a:srgbClr val="005600"/>
        </a:accent4>
        <a:accent5>
          <a:srgbClr val="ABD6B4"/>
        </a:accent5>
        <a:accent6>
          <a:srgbClr val="AC6D56"/>
        </a:accent6>
        <a:hlink>
          <a:srgbClr val="FFFF99"/>
        </a:hlink>
        <a:folHlink>
          <a:srgbClr val="F4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glow design template</Template>
  <TotalTime>3693</TotalTime>
  <Words>1143</Words>
  <Application>Microsoft Office PowerPoint</Application>
  <PresentationFormat>On-screen Show (4:3)</PresentationFormat>
  <Paragraphs>117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Arial Black</vt:lpstr>
      <vt:lpstr>Green glow design template</vt:lpstr>
      <vt:lpstr>Why did the universe cool as it expanded?</vt:lpstr>
      <vt:lpstr>This lecture has all three laws of thermo</vt:lpstr>
      <vt:lpstr>Over time, the universe changed from hydrogen to this:</vt:lpstr>
      <vt:lpstr>The human body uses what’s available from the universe</vt:lpstr>
      <vt:lpstr>These elements are arranged in the periodic table</vt:lpstr>
      <vt:lpstr>PowerPoint Presentation</vt:lpstr>
      <vt:lpstr>The computer calculates a tilted periodic table!</vt:lpstr>
      <vt:lpstr>Binding properties follow periodic trends</vt:lpstr>
      <vt:lpstr>Bond lengths: Ni &lt; Co &lt; Fe &lt; Mn &lt; Mg &lt; Zn</vt:lpstr>
      <vt:lpstr>Binding strength (P50): Ni &gt; Co &gt; Fe &gt; Mg &gt; Mn &gt; Zn</vt:lpstr>
      <vt:lpstr>Heats of adsorption (-Qst): Ni &gt; Co &gt; Fe &gt; Mg &gt; Mn &gt; Zn</vt:lpstr>
      <vt:lpstr>In the beginning</vt:lpstr>
      <vt:lpstr>PowerPoint Presentation</vt:lpstr>
      <vt:lpstr>But entropy ~ spreading out!</vt:lpstr>
      <vt:lpstr>Thanks to the consistency of the laws of thermodynamics, we can recreate the sequence of creation</vt:lpstr>
      <vt:lpstr>What is the entropy change of an exploding universe?</vt:lpstr>
      <vt:lpstr>So why does the matter cool? Where does the energy go?</vt:lpstr>
      <vt:lpstr>What about the entropy of random motion?</vt:lpstr>
      <vt:lpstr>PowerPoint Presentation</vt:lpstr>
      <vt:lpstr>PowerPoint Presentation</vt:lpstr>
      <vt:lpstr>In general, it takes more joules to heat bigger atoms to the same temperature, which makes sense if T=KE</vt:lpstr>
      <vt:lpstr>PowerPoint Presentation</vt:lpstr>
      <vt:lpstr>Everything in the universe … including the universe … cools as it expands</vt:lpstr>
      <vt:lpstr>Our universe is so BIG that things can cool (and form order) while entropy increases</vt:lpstr>
      <vt:lpstr>Because ANYTHING cools when it expands, entropy caused the formation of stars and the earth</vt:lpstr>
      <vt:lpstr>Bring 2 questions on Monday (written)</vt:lpstr>
    </vt:vector>
  </TitlesOfParts>
  <Company>Seattle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Life is Encoded in the Periodic Table</dc:title>
  <dc:creator>Ben McFarland</dc:creator>
  <cp:lastModifiedBy>McFarland, Ben</cp:lastModifiedBy>
  <cp:revision>100</cp:revision>
  <dcterms:created xsi:type="dcterms:W3CDTF">2009-03-31T17:22:01Z</dcterms:created>
  <dcterms:modified xsi:type="dcterms:W3CDTF">2016-04-07T20:34:33Z</dcterms:modified>
</cp:coreProperties>
</file>