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6" r:id="rId2"/>
    <p:sldId id="324" r:id="rId3"/>
    <p:sldId id="325" r:id="rId4"/>
    <p:sldId id="288" r:id="rId5"/>
    <p:sldId id="309" r:id="rId6"/>
    <p:sldId id="289" r:id="rId7"/>
    <p:sldId id="313" r:id="rId8"/>
    <p:sldId id="290" r:id="rId9"/>
    <p:sldId id="295" r:id="rId10"/>
    <p:sldId id="294" r:id="rId11"/>
    <p:sldId id="296" r:id="rId12"/>
    <p:sldId id="297" r:id="rId13"/>
    <p:sldId id="299" r:id="rId14"/>
    <p:sldId id="332" r:id="rId15"/>
    <p:sldId id="300" r:id="rId16"/>
    <p:sldId id="298" r:id="rId17"/>
    <p:sldId id="303" r:id="rId18"/>
    <p:sldId id="301" r:id="rId19"/>
    <p:sldId id="327" r:id="rId20"/>
    <p:sldId id="328" r:id="rId21"/>
    <p:sldId id="329" r:id="rId22"/>
    <p:sldId id="330" r:id="rId23"/>
    <p:sldId id="331" r:id="rId24"/>
    <p:sldId id="32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FFFF"/>
    <a:srgbClr val="FF0000"/>
    <a:srgbClr val="2EB257"/>
    <a:srgbClr val="000000"/>
    <a:srgbClr val="AAE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21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5FE257-E41C-4E09-B2DC-8E085DDA9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41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4F347-1BE0-4FC7-8208-6ED3464323F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3216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7727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472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8314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5396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065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4505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7973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151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300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0777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2224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8311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0893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7493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9136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118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219200"/>
            <a:ext cx="6172200" cy="1295400"/>
          </a:xfrm>
        </p:spPr>
        <p:txBody>
          <a:bodyPr/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5562600"/>
            <a:ext cx="4114800" cy="94615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400800"/>
            <a:ext cx="4343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976C9-F587-418F-B202-A0610334F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9AE8C-AD7C-403A-8D84-1D1597693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5C1AF-9094-422A-955A-FD5D6CF1A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B73FB-42CA-48FB-932F-7FB9E8DE8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A98E6-5C49-4A72-B4B3-B5EC1FDF1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8CC0B-820E-4110-BD03-21502A3CD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3B80A-F546-4704-8AEA-87946176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D9703-1C20-49A1-B449-A44974284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A9671-EC34-4B11-947B-D75BF7C64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9F91E-ADF1-4002-A482-B955DDBF8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0DB77-22CE-481C-815D-1EB444A82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8A71040B-8BF7-4EEE-87F9-41410CBDE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7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36838" y="1219200"/>
            <a:ext cx="6507162" cy="1295400"/>
          </a:xfrm>
        </p:spPr>
        <p:txBody>
          <a:bodyPr/>
          <a:lstStyle/>
          <a:p>
            <a:pPr eaLnBrk="1" hangingPunct="1"/>
            <a:r>
              <a:rPr lang="en-US" dirty="0" smtClean="0"/>
              <a:t>Living, fast and slow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5562600"/>
            <a:ext cx="4419600" cy="946150"/>
          </a:xfrm>
        </p:spPr>
        <p:txBody>
          <a:bodyPr/>
          <a:lstStyle/>
          <a:p>
            <a:pPr eaLnBrk="1" hangingPunct="1"/>
            <a:r>
              <a:rPr lang="en-US" dirty="0" smtClean="0"/>
              <a:t>Data Talk for Kinetics Chapters and A World from Dust Chapters 10-12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704975" y="276225"/>
            <a:ext cx="7419975" cy="685800"/>
          </a:xfrm>
        </p:spPr>
        <p:txBody>
          <a:bodyPr/>
          <a:lstStyle/>
          <a:p>
            <a:r>
              <a:rPr lang="en-US" sz="2800" smtClean="0"/>
              <a:t>Hormones communicate between organs: many are amino acids that were oxygenated by Cu or Fe</a:t>
            </a:r>
          </a:p>
        </p:txBody>
      </p:sp>
      <p:pic>
        <p:nvPicPr>
          <p:cNvPr id="45058" name="Picture 2" descr="C:\Users\Ben and Laurie\Documents\Scanned Documents\Image (21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58963"/>
            <a:ext cx="9144000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3286125" y="1666875"/>
            <a:ext cx="5702300" cy="628650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714500" y="381000"/>
            <a:ext cx="7429500" cy="685800"/>
          </a:xfrm>
        </p:spPr>
        <p:txBody>
          <a:bodyPr/>
          <a:lstStyle/>
          <a:p>
            <a:r>
              <a:rPr lang="en-US" sz="3200" smtClean="0"/>
              <a:t>Organs specialize in different functions (and elements!)</a:t>
            </a:r>
          </a:p>
        </p:txBody>
      </p:sp>
      <p:pic>
        <p:nvPicPr>
          <p:cNvPr id="47106" name="Picture 2" descr="C:\Users\Ben and Laurie\Documents\Scanned Documents\Image (23).bmp"/>
          <p:cNvPicPr>
            <a:picLocks noChangeAspect="1" noChangeArrowheads="1"/>
          </p:cNvPicPr>
          <p:nvPr/>
        </p:nvPicPr>
        <p:blipFill>
          <a:blip r:embed="rId4" cstate="print"/>
          <a:srcRect b="44316"/>
          <a:stretch>
            <a:fillRect/>
          </a:stretch>
        </p:blipFill>
        <p:spPr bwMode="auto">
          <a:xfrm>
            <a:off x="0" y="1235773"/>
            <a:ext cx="91440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 can also organize it by element</a:t>
            </a:r>
          </a:p>
        </p:txBody>
      </p:sp>
      <p:pic>
        <p:nvPicPr>
          <p:cNvPr id="49154" name="Picture 2" descr="C:\Users\Ben and Laurie\Documents\Scanned Documents\Image (24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7163" y="1371600"/>
            <a:ext cx="6410325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67525" cy="685800"/>
          </a:xfrm>
        </p:spPr>
        <p:txBody>
          <a:bodyPr/>
          <a:lstStyle/>
          <a:p>
            <a:r>
              <a:rPr lang="en-US" sz="2800" smtClean="0"/>
              <a:t>Why do organs pick certain elements?</a:t>
            </a:r>
            <a:br>
              <a:rPr lang="en-US" sz="2800" smtClean="0"/>
            </a:br>
            <a:r>
              <a:rPr lang="en-US" sz="2800" smtClean="0"/>
              <a:t>Part of the answer is KINETICS</a:t>
            </a:r>
          </a:p>
        </p:txBody>
      </p:sp>
      <p:pic>
        <p:nvPicPr>
          <p:cNvPr id="51202" name="Picture 2" descr="C:\Users\Ben and Laurie\Documents\Scanned Documents\Image (25).bmp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17738" y="1811338"/>
            <a:ext cx="6926262" cy="4044950"/>
          </a:xfrm>
        </p:spPr>
      </p:pic>
      <p:sp>
        <p:nvSpPr>
          <p:cNvPr id="7" name="Right Arrow 6"/>
          <p:cNvSpPr>
            <a:spLocks noChangeArrowheads="1"/>
          </p:cNvSpPr>
          <p:nvPr/>
        </p:nvSpPr>
        <p:spPr bwMode="auto">
          <a:xfrm rot="864657">
            <a:off x="142875" y="2276475"/>
            <a:ext cx="2714625" cy="534988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b="1">
                <a:solidFill>
                  <a:srgbClr val="FFFFFF"/>
                </a:solidFill>
              </a:rPr>
              <a:t>Fast on, fast off</a:t>
            </a:r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 rot="-818408">
            <a:off x="25400" y="3624263"/>
            <a:ext cx="2713038" cy="534987"/>
          </a:xfrm>
          <a:prstGeom prst="rightArrow">
            <a:avLst>
              <a:gd name="adj1" fmla="val 50000"/>
              <a:gd name="adj2" fmla="val 49984"/>
            </a:avLst>
          </a:prstGeom>
          <a:solidFill>
            <a:srgbClr val="CC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b="1">
                <a:solidFill>
                  <a:srgbClr val="FFFFFF"/>
                </a:solidFill>
              </a:rPr>
              <a:t>Fast on, very slow off</a:t>
            </a: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 rot="-1453381">
            <a:off x="177800" y="4203700"/>
            <a:ext cx="2713038" cy="534988"/>
          </a:xfrm>
          <a:prstGeom prst="rightArrow">
            <a:avLst>
              <a:gd name="adj1" fmla="val 50000"/>
              <a:gd name="adj2" fmla="val 49984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b="1">
                <a:solidFill>
                  <a:srgbClr val="FFFFFF"/>
                </a:solidFill>
              </a:rPr>
              <a:t>Never off!</a:t>
            </a:r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 rot="364554">
            <a:off x="28575" y="2633663"/>
            <a:ext cx="2714625" cy="534987"/>
          </a:xfrm>
          <a:prstGeom prst="rightArrow">
            <a:avLst>
              <a:gd name="adj1" fmla="val 50000"/>
              <a:gd name="adj2" fmla="val 50014"/>
            </a:avLst>
          </a:prstGeom>
          <a:solidFill>
            <a:srgbClr val="CC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b="1">
                <a:solidFill>
                  <a:srgbClr val="FFFFFF"/>
                </a:solidFill>
              </a:rPr>
              <a:t>Fast on, slow off</a:t>
            </a: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49213" y="3043238"/>
            <a:ext cx="2714625" cy="534987"/>
          </a:xfrm>
          <a:prstGeom prst="rightArrow">
            <a:avLst>
              <a:gd name="adj1" fmla="val 50000"/>
              <a:gd name="adj2" fmla="val 50014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b="1">
                <a:solidFill>
                  <a:srgbClr val="FFFFFF"/>
                </a:solidFill>
              </a:rPr>
              <a:t>Slow on, slow off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15" y="0"/>
            <a:ext cx="6212609" cy="6858000"/>
          </a:xfrm>
        </p:spPr>
      </p:pic>
    </p:spTree>
    <p:extLst>
      <p:ext uri="{BB962C8B-B14F-4D97-AF65-F5344CB8AC3E}">
        <p14:creationId xmlns:p14="http://schemas.microsoft.com/office/powerpoint/2010/main" val="3381426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2057400" y="280988"/>
            <a:ext cx="6400800" cy="685800"/>
          </a:xfrm>
        </p:spPr>
        <p:txBody>
          <a:bodyPr/>
          <a:lstStyle/>
          <a:p>
            <a:r>
              <a:rPr lang="en-US" sz="2800" smtClean="0"/>
              <a:t>These numbers are different because some ions hold onto water longer than others</a:t>
            </a:r>
          </a:p>
        </p:txBody>
      </p:sp>
      <p:pic>
        <p:nvPicPr>
          <p:cNvPr id="53250" name="Picture 2" descr="C:\Users\Ben and Laurie\Documents\Scanned Documents\Image (26).bmp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7175" y="1521208"/>
            <a:ext cx="8339138" cy="2822575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2057400" y="280988"/>
            <a:ext cx="6400800" cy="685800"/>
          </a:xfrm>
        </p:spPr>
        <p:txBody>
          <a:bodyPr/>
          <a:lstStyle/>
          <a:p>
            <a:r>
              <a:rPr lang="en-US" smtClean="0"/>
              <a:t>The brain is a highly specialized organ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81000" y="1215851"/>
            <a:ext cx="8763000" cy="5110163"/>
          </a:xfrm>
        </p:spPr>
        <p:txBody>
          <a:bodyPr/>
          <a:lstStyle/>
          <a:p>
            <a:r>
              <a:rPr lang="en-US" sz="2000" dirty="0" smtClean="0"/>
              <a:t>Animals need fast nerves to respond quickly to the environment</a:t>
            </a:r>
          </a:p>
          <a:p>
            <a:pPr lvl="1"/>
            <a:r>
              <a:rPr lang="en-US" sz="1800" dirty="0" smtClean="0"/>
              <a:t>Fast muscles require fast nerves!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Fast nerves run on fast-binding, fast-dissociating ions Na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, K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, </a:t>
            </a:r>
            <a:r>
              <a:rPr lang="en-US" sz="2000" dirty="0" err="1" smtClean="0"/>
              <a:t>Cl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and the fast-on, slower-off Ca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r>
              <a:rPr lang="en-US" sz="2000" dirty="0" smtClean="0"/>
              <a:t>Before brains, information was stored in DNA, a covalently-bound polymer of 4 bases.</a:t>
            </a:r>
          </a:p>
          <a:p>
            <a:endParaRPr lang="en-US" sz="2000" dirty="0" smtClean="0"/>
          </a:p>
          <a:p>
            <a:r>
              <a:rPr lang="en-US" sz="2000" dirty="0" smtClean="0"/>
              <a:t>In brains, info is stored in the form of ~20 different ions and neurotransmitters in gradients of concentration,  a more tunable and faster-responding system. </a:t>
            </a:r>
          </a:p>
          <a:p>
            <a:pPr lvl="1"/>
            <a:r>
              <a:rPr lang="en-US" sz="1800" dirty="0" smtClean="0"/>
              <a:t>(ARTICLE p. 474) </a:t>
            </a:r>
          </a:p>
          <a:p>
            <a:endParaRPr lang="en-US" sz="20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7086600" cy="685800"/>
          </a:xfrm>
        </p:spPr>
        <p:txBody>
          <a:bodyPr/>
          <a:lstStyle/>
          <a:p>
            <a:r>
              <a:rPr lang="en-US" sz="3200" smtClean="0"/>
              <a:t>Show animation of nerve cell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http://www.spu.edu/depts/its/neural_transmission.html</a:t>
            </a:r>
          </a:p>
          <a:p>
            <a:r>
              <a:rPr lang="en-US" dirty="0" smtClean="0"/>
              <a:t>Note calcium at the end, with its special kinetics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077"/>
            <a:ext cx="9144000" cy="34667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Slow organs get slow-exchanging elements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683" name="Picture 2" descr="C:\Users\Ben and Laurie\Documents\Scanned Documents\Image (27).bmp"/>
          <p:cNvPicPr>
            <a:picLocks noChangeAspect="1" noChangeArrowheads="1"/>
          </p:cNvPicPr>
          <p:nvPr/>
        </p:nvPicPr>
        <p:blipFill>
          <a:blip r:embed="rId4" cstate="print"/>
          <a:srcRect l="33585" b="47437"/>
          <a:stretch>
            <a:fillRect/>
          </a:stretch>
        </p:blipFill>
        <p:spPr bwMode="auto">
          <a:xfrm>
            <a:off x="819150" y="1371600"/>
            <a:ext cx="74104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491" y="279400"/>
            <a:ext cx="6758709" cy="685800"/>
          </a:xfrm>
        </p:spPr>
        <p:txBody>
          <a:bodyPr/>
          <a:lstStyle/>
          <a:p>
            <a:r>
              <a:rPr lang="en-US" sz="2800" dirty="0" smtClean="0"/>
              <a:t>Kinetics can be used to explain why Pepto-Bismol kills bacteria but not you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289" y="1291154"/>
            <a:ext cx="5881255" cy="2368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72" y="3779969"/>
            <a:ext cx="8899441" cy="222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1912938" y="246063"/>
            <a:ext cx="7086600" cy="685800"/>
          </a:xfrm>
        </p:spPr>
        <p:txBody>
          <a:bodyPr/>
          <a:lstStyle/>
          <a:p>
            <a:r>
              <a:rPr lang="en-US" smtClean="0"/>
              <a:t>The new multicellular organisms use Cu and Zn</a:t>
            </a:r>
          </a:p>
        </p:txBody>
      </p:sp>
      <p:pic>
        <p:nvPicPr>
          <p:cNvPr id="55298" name="Picture 2" descr="C:\Users\Ben and Laurie\Documents\Scanned Documents\Image (14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57325"/>
            <a:ext cx="91440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Box 4"/>
          <p:cNvSpPr txBox="1">
            <a:spLocks noChangeArrowheads="1"/>
          </p:cNvSpPr>
          <p:nvPr/>
        </p:nvSpPr>
        <p:spPr bwMode="auto">
          <a:xfrm>
            <a:off x="1160463" y="5129213"/>
            <a:ext cx="704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Zn and Cu seem to always be used for “advanced purposes”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32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018" y="267158"/>
            <a:ext cx="7462981" cy="685800"/>
          </a:xfrm>
        </p:spPr>
        <p:txBody>
          <a:bodyPr/>
          <a:lstStyle/>
          <a:p>
            <a:r>
              <a:rPr lang="en-US" sz="3200" dirty="0" smtClean="0"/>
              <a:t>Recall </a:t>
            </a:r>
            <a:r>
              <a:rPr lang="en-US" sz="3200" dirty="0"/>
              <a:t>h</a:t>
            </a:r>
            <a:r>
              <a:rPr lang="en-US" sz="3200" dirty="0" smtClean="0"/>
              <a:t>ow glutathione’s sulfurs help clean up heavy metals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4" y="1220116"/>
            <a:ext cx="7468892" cy="52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03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7908" y="1178933"/>
            <a:ext cx="3256092" cy="685800"/>
          </a:xfrm>
        </p:spPr>
        <p:txBody>
          <a:bodyPr/>
          <a:lstStyle/>
          <a:p>
            <a:r>
              <a:rPr lang="en-US" dirty="0" smtClean="0"/>
              <a:t>3 pathways protect your cells from bismuth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295"/>
            <a:ext cx="5887908" cy="3475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610" y="3408647"/>
            <a:ext cx="5903366" cy="28038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2328" y="3924212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#1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0485" y="5804702"/>
            <a:ext cx="2223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#2 &amp; 3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4404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7086600" cy="685800"/>
          </a:xfrm>
        </p:spPr>
        <p:txBody>
          <a:bodyPr/>
          <a:lstStyle/>
          <a:p>
            <a:r>
              <a:rPr lang="en-US" sz="2800" dirty="0" smtClean="0"/>
              <a:t>Point #1 is explained with kinetic equations you can understand now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580"/>
            <a:ext cx="4524082" cy="4942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889" y="2417422"/>
            <a:ext cx="4524081" cy="269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1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781" y="510309"/>
            <a:ext cx="7462982" cy="685800"/>
          </a:xfrm>
        </p:spPr>
        <p:txBody>
          <a:bodyPr/>
          <a:lstStyle/>
          <a:p>
            <a:r>
              <a:rPr lang="en-US" dirty="0" smtClean="0"/>
              <a:t>The math makes a hyperbola showing why smaller cells absorb more bismuth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227"/>
            <a:ext cx="9159003" cy="384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4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it’s 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371600"/>
            <a:ext cx="8698345" cy="4648200"/>
          </a:xfrm>
        </p:spPr>
        <p:txBody>
          <a:bodyPr/>
          <a:lstStyle/>
          <a:p>
            <a:r>
              <a:rPr lang="en-US" sz="2800" dirty="0" smtClean="0"/>
              <a:t>Pick an element and give a 12-minute presentation on its role in natural history (and history) on 6/3</a:t>
            </a:r>
          </a:p>
          <a:p>
            <a:pPr lvl="1"/>
            <a:r>
              <a:rPr lang="en-US" sz="2400" dirty="0" smtClean="0"/>
              <a:t>Start with the index</a:t>
            </a:r>
          </a:p>
          <a:p>
            <a:pPr lvl="1"/>
            <a:r>
              <a:rPr lang="en-US" sz="2400" dirty="0" smtClean="0"/>
              <a:t>Mention past uses in geology, chemistry, and biology</a:t>
            </a:r>
          </a:p>
          <a:p>
            <a:pPr lvl="1"/>
            <a:r>
              <a:rPr lang="en-US" sz="2400" dirty="0" smtClean="0"/>
              <a:t>Use its chemical “personality” from Data Talk 7-9, for example</a:t>
            </a:r>
          </a:p>
          <a:p>
            <a:pPr lvl="1"/>
            <a:r>
              <a:rPr lang="en-US" sz="2400" dirty="0" smtClean="0"/>
              <a:t>Look up at least two papers about that element’s role from the primary literature and tell us their titles</a:t>
            </a:r>
          </a:p>
          <a:p>
            <a:pPr lvl="2"/>
            <a:r>
              <a:rPr lang="en-US" sz="2000" dirty="0" smtClean="0"/>
              <a:t>Relate these to P-</a:t>
            </a:r>
            <a:r>
              <a:rPr lang="en-US" sz="2000" dirty="0" err="1" smtClean="0"/>
              <a:t>Chem</a:t>
            </a:r>
            <a:r>
              <a:rPr lang="en-US" sz="2000" dirty="0" smtClean="0"/>
              <a:t> topics like in the Data Talks</a:t>
            </a:r>
          </a:p>
          <a:p>
            <a:pPr lvl="2"/>
            <a:r>
              <a:rPr lang="en-US" sz="2000" dirty="0" smtClean="0"/>
              <a:t>Tell us </a:t>
            </a:r>
            <a:r>
              <a:rPr lang="en-US" sz="2000" dirty="0" smtClean="0"/>
              <a:t>about </a:t>
            </a:r>
            <a:r>
              <a:rPr lang="en-US" sz="2000" i="1" dirty="0" smtClean="0"/>
              <a:t>present</a:t>
            </a:r>
            <a:r>
              <a:rPr lang="en-US" sz="2000" dirty="0" smtClean="0"/>
              <a:t> and </a:t>
            </a:r>
            <a:r>
              <a:rPr lang="en-US" sz="2000" i="1" dirty="0" smtClean="0"/>
              <a:t>future</a:t>
            </a:r>
            <a:r>
              <a:rPr lang="en-US" sz="2000" dirty="0" smtClean="0"/>
              <a:t> </a:t>
            </a:r>
            <a:r>
              <a:rPr lang="en-US" sz="2000" dirty="0" smtClean="0"/>
              <a:t>uses of the elements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189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75" y="381000"/>
            <a:ext cx="7413625" cy="685800"/>
          </a:xfrm>
        </p:spPr>
        <p:txBody>
          <a:bodyPr/>
          <a:lstStyle/>
          <a:p>
            <a:r>
              <a:rPr lang="en-US" sz="3200" smtClean="0"/>
              <a:t>Some crustaceans have blue blood (do Vulcans have green?)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6253163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This is because they have Cu-based hemocyanin rather than Fe-based hemoglobin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Hemocyanin works well in cold environments with low O</a:t>
            </a:r>
            <a:r>
              <a:rPr lang="en-US" sz="2400" baseline="-25000" smtClean="0"/>
              <a:t>2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400" smtClean="0"/>
              <a:t>Mr. Spock’s blood is green because Vulcans have copper blood.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Comment on the prospect of copper-based blood coming from a desert planet like Vulcan</a:t>
            </a:r>
          </a:p>
        </p:txBody>
      </p:sp>
      <p:pic>
        <p:nvPicPr>
          <p:cNvPr id="84997" name="Picture 5" descr="vulcan-surface-statrekidirc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3163" y="4689475"/>
            <a:ext cx="2890837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7" descr="M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1736725"/>
            <a:ext cx="2857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991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Ben and Laurie\Documents\Scanned Documents\Image (17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8588" y="2324100"/>
            <a:ext cx="3935412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stage is set for organs to form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153025" cy="4648200"/>
          </a:xfrm>
        </p:spPr>
        <p:txBody>
          <a:bodyPr/>
          <a:lstStyle/>
          <a:p>
            <a:r>
              <a:rPr lang="en-US" sz="2000" dirty="0" smtClean="0"/>
              <a:t>Oxygen allowed cells to form cross-linked walls and connections</a:t>
            </a:r>
          </a:p>
          <a:p>
            <a:endParaRPr lang="en-US" sz="2000" dirty="0" smtClean="0"/>
          </a:p>
          <a:p>
            <a:r>
              <a:rPr lang="en-US" sz="2000" dirty="0" smtClean="0"/>
              <a:t>Zn allowed cells to cut those connections loose when necessary</a:t>
            </a:r>
          </a:p>
          <a:p>
            <a:endParaRPr lang="en-US" sz="2000" dirty="0" smtClean="0"/>
          </a:p>
          <a:p>
            <a:r>
              <a:rPr lang="en-US" sz="2000" dirty="0" smtClean="0"/>
              <a:t>Cu allowed brand-new kinds of oxygen chemistry</a:t>
            </a:r>
          </a:p>
          <a:p>
            <a:endParaRPr lang="en-US" sz="2000" dirty="0" smtClean="0"/>
          </a:p>
          <a:p>
            <a:r>
              <a:rPr lang="en-US" sz="2000" dirty="0" smtClean="0"/>
              <a:t>Different compartments, large and small, can hold different chemicals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first organs?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23" name="Picture 5" descr="classi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1713" y="1371600"/>
            <a:ext cx="6983412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first “organs” = subcellular structures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27025" y="1371600"/>
            <a:ext cx="8424863" cy="4648200"/>
          </a:xfrm>
        </p:spPr>
        <p:txBody>
          <a:bodyPr/>
          <a:lstStyle/>
          <a:p>
            <a:r>
              <a:rPr lang="en-US" sz="2400" smtClean="0"/>
              <a:t>Mitochondria make ATP by turning acetyl-CoA and O</a:t>
            </a:r>
            <a:r>
              <a:rPr lang="en-US" sz="2400" baseline="-25000" smtClean="0"/>
              <a:t>2</a:t>
            </a:r>
            <a:r>
              <a:rPr lang="en-US" sz="2400" smtClean="0"/>
              <a:t> into water and CO</a:t>
            </a:r>
            <a:r>
              <a:rPr lang="en-US" sz="2400" baseline="-25000" smtClean="0"/>
              <a:t>2</a:t>
            </a:r>
          </a:p>
          <a:p>
            <a:endParaRPr lang="en-US" sz="2400" smtClean="0"/>
          </a:p>
          <a:p>
            <a:r>
              <a:rPr lang="en-US" sz="2400" smtClean="0"/>
              <a:t>Chloroplasts do the reverse chemistry for photosynthesizing plants</a:t>
            </a:r>
          </a:p>
          <a:p>
            <a:endParaRPr lang="en-US" sz="2400" smtClean="0"/>
          </a:p>
          <a:p>
            <a:r>
              <a:rPr lang="en-US" sz="2400" smtClean="0"/>
              <a:t>Both of these have their own (circular!) DNA like a bacterium, their own membrane (with bacterial lipids), they reproduce asexually when the cell divides, etc.</a:t>
            </a:r>
          </a:p>
          <a:p>
            <a:endParaRPr lang="en-US" sz="2400" smtClean="0"/>
          </a:p>
          <a:p>
            <a:r>
              <a:rPr lang="en-US" sz="2400" smtClean="0"/>
              <a:t>Some bacteria can “eat” (phagocytose) each other; maybe one stuck around and specialized?</a:t>
            </a:r>
          </a:p>
          <a:p>
            <a:endParaRPr lang="en-US" sz="24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epatocy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600"/>
            <a:ext cx="347821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1844675" y="292100"/>
            <a:ext cx="7086600" cy="685800"/>
          </a:xfrm>
        </p:spPr>
        <p:txBody>
          <a:bodyPr/>
          <a:lstStyle/>
          <a:p>
            <a:r>
              <a:rPr lang="en-US" smtClean="0"/>
              <a:t>Interesting note: the inside of cells is still reducing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3667648" y="1371600"/>
            <a:ext cx="5476352" cy="5127625"/>
          </a:xfrm>
        </p:spPr>
        <p:txBody>
          <a:bodyPr/>
          <a:lstStyle/>
          <a:p>
            <a:r>
              <a:rPr lang="en-US" sz="2000" dirty="0" smtClean="0"/>
              <a:t>The cytoplasm is still reducing, and seems to echo the conditions of the early earth</a:t>
            </a:r>
          </a:p>
          <a:p>
            <a:r>
              <a:rPr lang="en-US" sz="2000" dirty="0" smtClean="0"/>
              <a:t>Oxidizing chemistry is done in separate compartments called </a:t>
            </a:r>
            <a:r>
              <a:rPr lang="en-US" sz="2000" dirty="0" err="1" smtClean="0"/>
              <a:t>peroxisomes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	 “The </a:t>
            </a:r>
            <a:r>
              <a:rPr lang="en-US" sz="2000" i="1" dirty="0" smtClean="0"/>
              <a:t>major necessary strategy</a:t>
            </a:r>
            <a:r>
              <a:rPr lang="en-US" sz="2000" dirty="0" smtClean="0"/>
              <a:t> of eukaryotes to reconcile a reductive cell’s cytoplasm with an oxidizing environment was the development of new membranes and compartments separated from the cytoplasm inside cells and where oxidizing chemistry could take place.”</a:t>
            </a:r>
          </a:p>
          <a:p>
            <a:pPr lvl="1"/>
            <a:r>
              <a:rPr lang="en-US" sz="1600" dirty="0" smtClean="0"/>
              <a:t>ARTICLE p. 467 </a:t>
            </a:r>
          </a:p>
          <a:p>
            <a:endParaRPr lang="en-US" sz="20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Different compartments need to communicate</a:t>
            </a:r>
          </a:p>
        </p:txBody>
      </p:sp>
      <p:pic>
        <p:nvPicPr>
          <p:cNvPr id="34818" name="Picture 2" descr="C:\Users\Ben and Laurie\Documents\Scanned Documents\Image (18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0488" y="1371600"/>
            <a:ext cx="5945187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200400" y="3924300"/>
            <a:ext cx="781050" cy="2762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314825" y="5210175"/>
            <a:ext cx="600075" cy="2762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381375" y="5348288"/>
            <a:ext cx="352425" cy="2762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381375" y="4716463"/>
            <a:ext cx="1323975" cy="2762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1695450" y="247650"/>
            <a:ext cx="7448550" cy="685800"/>
          </a:xfrm>
        </p:spPr>
        <p:txBody>
          <a:bodyPr/>
          <a:lstStyle/>
          <a:p>
            <a:r>
              <a:rPr lang="en-US" sz="2400" smtClean="0"/>
              <a:t>Organs are distributed compartments that require specialized communication: hormones</a:t>
            </a:r>
          </a:p>
        </p:txBody>
      </p:sp>
      <p:pic>
        <p:nvPicPr>
          <p:cNvPr id="43010" name="Picture 2" descr="C:\Users\Ben and Laurie\Documents\Scanned Documents\Image (22).bmp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95450" y="1371600"/>
            <a:ext cx="5354638" cy="54864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theme1.xml><?xml version="1.0" encoding="utf-8"?>
<a:theme xmlns:a="http://schemas.openxmlformats.org/drawingml/2006/main" name="Green glow design template">
  <a:themeElements>
    <a:clrScheme name="Green glow design template 9">
      <a:dk1>
        <a:srgbClr val="006600"/>
      </a:dk1>
      <a:lt1>
        <a:srgbClr val="00CC66"/>
      </a:lt1>
      <a:dk2>
        <a:srgbClr val="00B839"/>
      </a:dk2>
      <a:lt2>
        <a:srgbClr val="3E3E5C"/>
      </a:lt2>
      <a:accent1>
        <a:srgbClr val="2EB257"/>
      </a:accent1>
      <a:accent2>
        <a:srgbClr val="6666FF"/>
      </a:accent2>
      <a:accent3>
        <a:srgbClr val="AAE2B8"/>
      </a:accent3>
      <a:accent4>
        <a:srgbClr val="005600"/>
      </a:accent4>
      <a:accent5>
        <a:srgbClr val="ADD5B4"/>
      </a:accent5>
      <a:accent6>
        <a:srgbClr val="5C5CE7"/>
      </a:accent6>
      <a:hlink>
        <a:srgbClr val="E9E400"/>
      </a:hlink>
      <a:folHlink>
        <a:srgbClr val="FFFF99"/>
      </a:folHlink>
    </a:clrScheme>
    <a:fontScheme name="Green glow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glow design template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2">
        <a:dk1>
          <a:srgbClr val="000000"/>
        </a:dk1>
        <a:lt1>
          <a:srgbClr val="DEF6F1"/>
        </a:lt1>
        <a:dk2>
          <a:srgbClr val="006600"/>
        </a:dk2>
        <a:lt2>
          <a:srgbClr val="969696"/>
        </a:lt2>
        <a:accent1>
          <a:srgbClr val="FFFFCC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E2"/>
        </a:accent5>
        <a:accent6>
          <a:srgbClr val="7FB3E7"/>
        </a:accent6>
        <a:hlink>
          <a:srgbClr val="00CC66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3">
        <a:dk1>
          <a:srgbClr val="000000"/>
        </a:dk1>
        <a:lt1>
          <a:srgbClr val="FFFFFF"/>
        </a:lt1>
        <a:dk2>
          <a:srgbClr val="027440"/>
        </a:dk2>
        <a:lt2>
          <a:srgbClr val="808080"/>
        </a:lt2>
        <a:accent1>
          <a:srgbClr val="E6F3DD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F0F8EB"/>
        </a:accent5>
        <a:accent6>
          <a:srgbClr val="005C8A"/>
        </a:accent6>
        <a:hlink>
          <a:srgbClr val="32CE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4">
        <a:dk1>
          <a:srgbClr val="339966"/>
        </a:dk1>
        <a:lt1>
          <a:srgbClr val="FFFFFF"/>
        </a:lt1>
        <a:dk2>
          <a:srgbClr val="006666"/>
        </a:dk2>
        <a:lt2>
          <a:srgbClr val="808080"/>
        </a:lt2>
        <a:accent1>
          <a:srgbClr val="CCFFCC"/>
        </a:accent1>
        <a:accent2>
          <a:srgbClr val="5DD95D"/>
        </a:accent2>
        <a:accent3>
          <a:srgbClr val="FFFFFF"/>
        </a:accent3>
        <a:accent4>
          <a:srgbClr val="2A8256"/>
        </a:accent4>
        <a:accent5>
          <a:srgbClr val="E2FFE2"/>
        </a:accent5>
        <a:accent6>
          <a:srgbClr val="53C453"/>
        </a:accent6>
        <a:hlink>
          <a:srgbClr val="3333C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5">
        <a:dk1>
          <a:srgbClr val="5F5F5F"/>
        </a:dk1>
        <a:lt1>
          <a:srgbClr val="FFFFD9"/>
        </a:lt1>
        <a:dk2>
          <a:srgbClr val="4D4D4D"/>
        </a:dk2>
        <a:lt2>
          <a:srgbClr val="777777"/>
        </a:lt2>
        <a:accent1>
          <a:srgbClr val="FFFFF7"/>
        </a:accent1>
        <a:accent2>
          <a:srgbClr val="01CB61"/>
        </a:accent2>
        <a:accent3>
          <a:srgbClr val="FFFFE9"/>
        </a:accent3>
        <a:accent4>
          <a:srgbClr val="505050"/>
        </a:accent4>
        <a:accent5>
          <a:srgbClr val="FFFFFA"/>
        </a:accent5>
        <a:accent6>
          <a:srgbClr val="01B857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6">
        <a:dk1>
          <a:srgbClr val="333300"/>
        </a:dk1>
        <a:lt1>
          <a:srgbClr val="DDDDDD"/>
        </a:lt1>
        <a:dk2>
          <a:srgbClr val="22B45A"/>
        </a:dk2>
        <a:lt2>
          <a:srgbClr val="003366"/>
        </a:lt2>
        <a:accent1>
          <a:srgbClr val="99CCFF"/>
        </a:accent1>
        <a:accent2>
          <a:srgbClr val="00B000"/>
        </a:accent2>
        <a:accent3>
          <a:srgbClr val="EBEBEB"/>
        </a:accent3>
        <a:accent4>
          <a:srgbClr val="2A2A00"/>
        </a:accent4>
        <a:accent5>
          <a:srgbClr val="CAE2FF"/>
        </a:accent5>
        <a:accent6>
          <a:srgbClr val="009F00"/>
        </a:accent6>
        <a:hlink>
          <a:srgbClr val="CCFF99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7">
        <a:dk1>
          <a:srgbClr val="333333"/>
        </a:dk1>
        <a:lt1>
          <a:srgbClr val="EAEAEA"/>
        </a:lt1>
        <a:dk2>
          <a:srgbClr val="1C5845"/>
        </a:dk2>
        <a:lt2>
          <a:srgbClr val="336699"/>
        </a:lt2>
        <a:accent1>
          <a:srgbClr val="3CA263"/>
        </a:accent1>
        <a:accent2>
          <a:srgbClr val="468A4B"/>
        </a:accent2>
        <a:accent3>
          <a:srgbClr val="F3F3F3"/>
        </a:accent3>
        <a:accent4>
          <a:srgbClr val="2A2A2A"/>
        </a:accent4>
        <a:accent5>
          <a:srgbClr val="AFCEB7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8">
        <a:dk1>
          <a:srgbClr val="336600"/>
        </a:dk1>
        <a:lt1>
          <a:srgbClr val="686B5D"/>
        </a:lt1>
        <a:dk2>
          <a:srgbClr val="135947"/>
        </a:dk2>
        <a:lt2>
          <a:srgbClr val="777777"/>
        </a:lt2>
        <a:accent1>
          <a:srgbClr val="A7A79B"/>
        </a:accent1>
        <a:accent2>
          <a:srgbClr val="5FC95F"/>
        </a:accent2>
        <a:accent3>
          <a:srgbClr val="B9BAB6"/>
        </a:accent3>
        <a:accent4>
          <a:srgbClr val="2A5600"/>
        </a:accent4>
        <a:accent5>
          <a:srgbClr val="D0D0CB"/>
        </a:accent5>
        <a:accent6>
          <a:srgbClr val="55B655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9">
        <a:dk1>
          <a:srgbClr val="006600"/>
        </a:dk1>
        <a:lt1>
          <a:srgbClr val="00CC66"/>
        </a:lt1>
        <a:dk2>
          <a:srgbClr val="00B839"/>
        </a:dk2>
        <a:lt2>
          <a:srgbClr val="3E3E5C"/>
        </a:lt2>
        <a:accent1>
          <a:srgbClr val="2EB257"/>
        </a:accent1>
        <a:accent2>
          <a:srgbClr val="6666FF"/>
        </a:accent2>
        <a:accent3>
          <a:srgbClr val="AAE2B8"/>
        </a:accent3>
        <a:accent4>
          <a:srgbClr val="005600"/>
        </a:accent4>
        <a:accent5>
          <a:srgbClr val="ADD5B4"/>
        </a:accent5>
        <a:accent6>
          <a:srgbClr val="5C5CE7"/>
        </a:accent6>
        <a:hlink>
          <a:srgbClr val="E9E4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10">
        <a:dk1>
          <a:srgbClr val="336600"/>
        </a:dk1>
        <a:lt1>
          <a:srgbClr val="AF8553"/>
        </a:lt1>
        <a:dk2>
          <a:srgbClr val="477335"/>
        </a:dk2>
        <a:lt2>
          <a:srgbClr val="2D2015"/>
        </a:lt2>
        <a:accent1>
          <a:srgbClr val="AAAA8C"/>
        </a:accent1>
        <a:accent2>
          <a:srgbClr val="1DA146"/>
        </a:accent2>
        <a:accent3>
          <a:srgbClr val="D4C2B3"/>
        </a:accent3>
        <a:accent4>
          <a:srgbClr val="2A5600"/>
        </a:accent4>
        <a:accent5>
          <a:srgbClr val="D2D2C5"/>
        </a:accent5>
        <a:accent6>
          <a:srgbClr val="19913F"/>
        </a:accent6>
        <a:hlink>
          <a:srgbClr val="FFEA4B"/>
        </a:hlink>
        <a:folHlink>
          <a:srgbClr val="3F4A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11">
        <a:dk1>
          <a:srgbClr val="006600"/>
        </a:dk1>
        <a:lt1>
          <a:srgbClr val="008080"/>
        </a:lt1>
        <a:dk2>
          <a:srgbClr val="019552"/>
        </a:dk2>
        <a:lt2>
          <a:srgbClr val="005A58"/>
        </a:lt2>
        <a:accent1>
          <a:srgbClr val="5FA15D"/>
        </a:accent1>
        <a:accent2>
          <a:srgbClr val="D7D45D"/>
        </a:accent2>
        <a:accent3>
          <a:srgbClr val="AAC0C0"/>
        </a:accent3>
        <a:accent4>
          <a:srgbClr val="005600"/>
        </a:accent4>
        <a:accent5>
          <a:srgbClr val="B6CDB6"/>
        </a:accent5>
        <a:accent6>
          <a:srgbClr val="C3C053"/>
        </a:accent6>
        <a:hlink>
          <a:srgbClr val="A3E57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glow design template 12">
        <a:dk1>
          <a:srgbClr val="006600"/>
        </a:dk1>
        <a:lt1>
          <a:srgbClr val="FFFFCC"/>
        </a:lt1>
        <a:dk2>
          <a:srgbClr val="3C7C5E"/>
        </a:dk2>
        <a:lt2>
          <a:srgbClr val="5C1F00"/>
        </a:lt2>
        <a:accent1>
          <a:srgbClr val="19B357"/>
        </a:accent1>
        <a:accent2>
          <a:srgbClr val="BE7960"/>
        </a:accent2>
        <a:accent3>
          <a:srgbClr val="FFFFE2"/>
        </a:accent3>
        <a:accent4>
          <a:srgbClr val="005600"/>
        </a:accent4>
        <a:accent5>
          <a:srgbClr val="ABD6B4"/>
        </a:accent5>
        <a:accent6>
          <a:srgbClr val="AC6D56"/>
        </a:accent6>
        <a:hlink>
          <a:srgbClr val="FFFF99"/>
        </a:hlink>
        <a:folHlink>
          <a:srgbClr val="F4EE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glow design template</Template>
  <TotalTime>2612</TotalTime>
  <Words>616</Words>
  <Application>Microsoft Office PowerPoint</Application>
  <PresentationFormat>On-screen Show (4:3)</PresentationFormat>
  <Paragraphs>77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Arial Black</vt:lpstr>
      <vt:lpstr>Green glow design template</vt:lpstr>
      <vt:lpstr>Living, fast and slow</vt:lpstr>
      <vt:lpstr>The new multicellular organisms use Cu and Zn</vt:lpstr>
      <vt:lpstr>Some crustaceans have blue blood (do Vulcans have green?)</vt:lpstr>
      <vt:lpstr>The stage is set for organs to form</vt:lpstr>
      <vt:lpstr>The first organs?</vt:lpstr>
      <vt:lpstr>The first “organs” = subcellular structures</vt:lpstr>
      <vt:lpstr>Interesting note: the inside of cells is still reducing</vt:lpstr>
      <vt:lpstr>Different compartments need to communicate</vt:lpstr>
      <vt:lpstr>Organs are distributed compartments that require specialized communication: hormones</vt:lpstr>
      <vt:lpstr>Hormones communicate between organs: many are amino acids that were oxygenated by Cu or Fe</vt:lpstr>
      <vt:lpstr>Organs specialize in different functions (and elements!)</vt:lpstr>
      <vt:lpstr>You can also organize it by element</vt:lpstr>
      <vt:lpstr>Why do organs pick certain elements? Part of the answer is KINETICS</vt:lpstr>
      <vt:lpstr>PowerPoint Presentation</vt:lpstr>
      <vt:lpstr>These numbers are different because some ions hold onto water longer than others</vt:lpstr>
      <vt:lpstr>The brain is a highly specialized organ</vt:lpstr>
      <vt:lpstr>Show animation of nerve cell</vt:lpstr>
      <vt:lpstr>Slow organs get slow-exchanging elements</vt:lpstr>
      <vt:lpstr>Kinetics can be used to explain why Pepto-Bismol kills bacteria but not you</vt:lpstr>
      <vt:lpstr>Recall how glutathione’s sulfurs help clean up heavy metals</vt:lpstr>
      <vt:lpstr>3 pathways protect your cells from bismuth</vt:lpstr>
      <vt:lpstr>Point #1 is explained with kinetic equations you can understand now</vt:lpstr>
      <vt:lpstr>The math makes a hyperbola showing why smaller cells absorb more bismuth</vt:lpstr>
      <vt:lpstr>Now it’s your turn</vt:lpstr>
    </vt:vector>
  </TitlesOfParts>
  <Company>Seattle Pacific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Life is Encoded in the Periodic Table</dc:title>
  <dc:creator>Ben McFarland</dc:creator>
  <cp:lastModifiedBy>McFarland, Ben</cp:lastModifiedBy>
  <cp:revision>225</cp:revision>
  <dcterms:created xsi:type="dcterms:W3CDTF">2009-03-31T17:22:01Z</dcterms:created>
  <dcterms:modified xsi:type="dcterms:W3CDTF">2016-05-20T18:05:41Z</dcterms:modified>
</cp:coreProperties>
</file>