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1"/>
  </p:notesMasterIdLst>
  <p:sldIdLst>
    <p:sldId id="256" r:id="rId2"/>
    <p:sldId id="321" r:id="rId3"/>
    <p:sldId id="322" r:id="rId4"/>
    <p:sldId id="337" r:id="rId5"/>
    <p:sldId id="338" r:id="rId6"/>
    <p:sldId id="339" r:id="rId7"/>
    <p:sldId id="310" r:id="rId8"/>
    <p:sldId id="311" r:id="rId9"/>
    <p:sldId id="324" r:id="rId10"/>
    <p:sldId id="326" r:id="rId11"/>
    <p:sldId id="329" r:id="rId12"/>
    <p:sldId id="330" r:id="rId13"/>
    <p:sldId id="332" r:id="rId14"/>
    <p:sldId id="333" r:id="rId15"/>
    <p:sldId id="335" r:id="rId16"/>
    <p:sldId id="336" r:id="rId17"/>
    <p:sldId id="348" r:id="rId18"/>
    <p:sldId id="340" r:id="rId19"/>
    <p:sldId id="341" r:id="rId20"/>
    <p:sldId id="344" r:id="rId21"/>
    <p:sldId id="342" r:id="rId22"/>
    <p:sldId id="343" r:id="rId23"/>
    <p:sldId id="345" r:id="rId24"/>
    <p:sldId id="346" r:id="rId25"/>
    <p:sldId id="347" r:id="rId26"/>
    <p:sldId id="323" r:id="rId27"/>
    <p:sldId id="349" r:id="rId28"/>
    <p:sldId id="350" r:id="rId29"/>
    <p:sldId id="351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AAE2B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21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877989F-3125-4E94-8622-B38989D6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41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FDDC44-FBC8-4E9C-BDCF-AC98C03CF45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88100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5324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6872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33516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43522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1117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530445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916842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16960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15502E-C744-40B3-AF37-AE5CC42E8C7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6608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8CC4AD-62C9-423B-B28F-09A271D5808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50820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24577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04989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81389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2120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20063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38720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1219200"/>
            <a:ext cx="6172200" cy="1295400"/>
          </a:xfrm>
        </p:spPr>
        <p:txBody>
          <a:bodyPr/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5562600"/>
            <a:ext cx="4114800" cy="94615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400800"/>
            <a:ext cx="4343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2A03D-8CA5-496E-B4D8-F4EB2BDF2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E1819-A38D-4A75-9764-0001CC3FB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B4062-69DC-4C26-A04D-81CD290B0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5C689-C767-4C28-8100-7A4A63F03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FB8C8-DB48-493C-AF66-93C356875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3716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F32E5-3C8C-4982-B7A4-B551DABB8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DA3E1-21BD-4B11-B0D5-7E59464A3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79948-7311-47FE-AA0C-E2EBD59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C9F44-D5F9-40FF-9FDB-CC668332F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99D4B-6DDE-4BFB-B25F-67223F362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7D8F9-2153-4E1C-9856-6B57E01A3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381000"/>
            <a:ext cx="6400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67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4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12D86AA6-5D4D-461F-95A0-21A0D762E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4.jpeg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36838" y="1219200"/>
            <a:ext cx="6354762" cy="1295400"/>
          </a:xfrm>
        </p:spPr>
        <p:txBody>
          <a:bodyPr/>
          <a:lstStyle/>
          <a:p>
            <a:pPr eaLnBrk="1" hangingPunct="1"/>
            <a:r>
              <a:rPr lang="en-US" dirty="0" smtClean="0"/>
              <a:t>How does energy move through the environment and life?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Data Lecture for A World from Dust Chapters 4-6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2190750" y="381000"/>
            <a:ext cx="6400800" cy="685800"/>
          </a:xfrm>
        </p:spPr>
        <p:txBody>
          <a:bodyPr/>
          <a:lstStyle/>
          <a:p>
            <a:r>
              <a:rPr lang="en-US" sz="3200" smtClean="0"/>
              <a:t>Note the temperature column: nearly constant!</a:t>
            </a:r>
          </a:p>
        </p:txBody>
      </p:sp>
      <p:pic>
        <p:nvPicPr>
          <p:cNvPr id="49154" name="Picture 2" descr="C:\Users\Ben and Laurie\Documents\Scanned Documents\Image (11)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6232" y="1371600"/>
            <a:ext cx="56292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Box 4"/>
          <p:cNvSpPr txBox="1">
            <a:spLocks noChangeArrowheads="1"/>
          </p:cNvSpPr>
          <p:nvPr/>
        </p:nvSpPr>
        <p:spPr bwMode="auto">
          <a:xfrm>
            <a:off x="6953250" y="2990850"/>
            <a:ext cx="199072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Also note that these are ALL accessible temps anywhere on the crust (including deep sea vents or, in the last case, in laboratories)</a:t>
            </a:r>
          </a:p>
        </p:txBody>
      </p:sp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2667000" y="1371600"/>
            <a:ext cx="4438650" cy="142875"/>
          </a:xfrm>
          <a:prstGeom prst="rect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" name="Right Arrow 5"/>
          <p:cNvSpPr/>
          <p:nvPr/>
        </p:nvSpPr>
        <p:spPr bwMode="auto">
          <a:xfrm>
            <a:off x="-1" y="2019300"/>
            <a:ext cx="2190751" cy="1638300"/>
          </a:xfrm>
          <a:prstGeom prst="rightArrow">
            <a:avLst>
              <a:gd name="adj1" fmla="val 50000"/>
              <a:gd name="adj2" fmla="val 3372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charset="0"/>
              </a:rPr>
              <a:t>2010 ref: even in this period oceans may have been &lt;40°C!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6581001"/>
            <a:ext cx="3458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Vol</a:t>
            </a:r>
            <a:r>
              <a:rPr lang="en-US" sz="1200" dirty="0" smtClean="0"/>
              <a:t> 464| 15 April 2010| doi:10.1038/nature08952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807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717675" y="246063"/>
            <a:ext cx="7426325" cy="685800"/>
          </a:xfrm>
        </p:spPr>
        <p:txBody>
          <a:bodyPr/>
          <a:lstStyle/>
          <a:p>
            <a:r>
              <a:rPr lang="en-US" sz="2800" smtClean="0"/>
              <a:t>The early earth’s conditions moved directly toward what special point?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9699" name="Picture 2" descr="http://www.colorado.edu/physics/phys4230/phys4230_sp02/images/phas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2050" y="1371600"/>
            <a:ext cx="6521450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H="1">
            <a:off x="3973945" y="3592945"/>
            <a:ext cx="3516746" cy="348024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35400" y="5089525"/>
            <a:ext cx="52566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/>
              <a:t>Water is “constrained” to be liquid at </a:t>
            </a:r>
            <a:r>
              <a:rPr lang="en-US" sz="2000" b="1" dirty="0" smtClean="0"/>
              <a:t>STP</a:t>
            </a:r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19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C:\Users\Ben and Laurie\Documents\Scanned Documents\Image (18)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90688"/>
            <a:ext cx="7940675" cy="51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762125" y="257175"/>
            <a:ext cx="7381875" cy="685800"/>
          </a:xfrm>
        </p:spPr>
        <p:txBody>
          <a:bodyPr/>
          <a:lstStyle/>
          <a:p>
            <a:r>
              <a:rPr lang="en-US" sz="2800" smtClean="0"/>
              <a:t>Most other simple/abundant molecules are not liquid in the earth’s temperature range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Water is special (and it has H-bonds too)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rot="5400000">
            <a:off x="6202020" y="2683568"/>
            <a:ext cx="2991676" cy="993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7288291" y="823367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200°C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02828" y="228023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Formamide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564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1673225" y="266700"/>
            <a:ext cx="7470775" cy="685800"/>
          </a:xfrm>
        </p:spPr>
        <p:txBody>
          <a:bodyPr/>
          <a:lstStyle/>
          <a:p>
            <a:r>
              <a:rPr lang="en-US" sz="2800" smtClean="0"/>
              <a:t>How will ions behave in the oceans? Ion pairs form lattices with </a:t>
            </a:r>
            <a:r>
              <a:rPr lang="el-GR" sz="2800" smtClean="0"/>
              <a:t>Δ</a:t>
            </a:r>
            <a:r>
              <a:rPr lang="en-US" sz="2800" smtClean="0"/>
              <a:t>H</a:t>
            </a:r>
            <a:r>
              <a:rPr lang="en-US" sz="2800" baseline="-25000" smtClean="0"/>
              <a:t>f</a:t>
            </a:r>
            <a:r>
              <a:rPr lang="en-US" sz="2800" smtClean="0"/>
              <a:t> 1.5 times the </a:t>
            </a:r>
            <a:r>
              <a:rPr lang="el-GR" sz="2800" smtClean="0"/>
              <a:t>Δ</a:t>
            </a:r>
            <a:r>
              <a:rPr lang="en-US" sz="2800" smtClean="0"/>
              <a:t>H</a:t>
            </a:r>
            <a:r>
              <a:rPr lang="en-US" sz="2800" baseline="-25000" smtClean="0"/>
              <a:t>f</a:t>
            </a:r>
            <a:r>
              <a:rPr lang="en-US" sz="2800" smtClean="0"/>
              <a:t> of pairing up (in gas)</a:t>
            </a:r>
          </a:p>
        </p:txBody>
      </p:sp>
      <p:pic>
        <p:nvPicPr>
          <p:cNvPr id="32770" name="Picture 2" descr="C:\Users\Ben and Laurie\Documents\Scanned Documents\Image (21)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0975" y="2314575"/>
            <a:ext cx="6256338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4" descr="http://www.bbc.co.uk/schools/gcsebitesize/science/images/gcsechem_5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4750" y="1477963"/>
            <a:ext cx="9937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http://www.bbc.co.uk/schools/gcsebitesize/science/images/gcsechem_51.gif"/>
          <p:cNvPicPr>
            <a:picLocks noChangeAspect="1" noChangeArrowheads="1"/>
          </p:cNvPicPr>
          <p:nvPr/>
        </p:nvPicPr>
        <p:blipFill>
          <a:blip r:embed="rId5" cstate="print"/>
          <a:srcRect l="29709" r="25084" b="68767"/>
          <a:stretch>
            <a:fillRect/>
          </a:stretch>
        </p:blipFill>
        <p:spPr bwMode="auto">
          <a:xfrm>
            <a:off x="7489825" y="2711450"/>
            <a:ext cx="7429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7337425" y="3124200"/>
            <a:ext cx="479425" cy="136525"/>
          </a:xfrm>
          <a:prstGeom prst="rect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32774" name="Picture 6" descr="http://www.advancedaquarist.com/2002/3/chemistry_album/fig1.jpg"/>
          <p:cNvPicPr>
            <a:picLocks noChangeAspect="1" noChangeArrowheads="1"/>
          </p:cNvPicPr>
          <p:nvPr/>
        </p:nvPicPr>
        <p:blipFill>
          <a:blip r:embed="rId6" cstate="print"/>
          <a:srcRect l="43327" t="7396" b="17807"/>
          <a:stretch>
            <a:fillRect/>
          </a:stretch>
        </p:blipFill>
        <p:spPr bwMode="auto">
          <a:xfrm>
            <a:off x="7861300" y="5203825"/>
            <a:ext cx="1116013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Content Placeholder 2"/>
          <p:cNvSpPr>
            <a:spLocks noGrp="1"/>
          </p:cNvSpPr>
          <p:nvPr>
            <p:ph idx="1"/>
          </p:nvPr>
        </p:nvSpPr>
        <p:spPr>
          <a:xfrm>
            <a:off x="0" y="1216025"/>
            <a:ext cx="5264150" cy="2641600"/>
          </a:xfrm>
        </p:spPr>
        <p:txBody>
          <a:bodyPr/>
          <a:lstStyle/>
          <a:p>
            <a:r>
              <a:rPr lang="en-US" sz="2400" smtClean="0"/>
              <a:t>This </a:t>
            </a:r>
            <a:r>
              <a:rPr lang="en-US" sz="2400" i="1" smtClean="0"/>
              <a:t>lattice cooperativity </a:t>
            </a:r>
            <a:r>
              <a:rPr lang="en-US" sz="2400" smtClean="0"/>
              <a:t>is why things will precipitate out of solution</a:t>
            </a:r>
          </a:p>
          <a:p>
            <a:r>
              <a:rPr lang="en-US" sz="2400" smtClean="0"/>
              <a:t>Notice how it only depends on the radii of the charges</a:t>
            </a:r>
          </a:p>
          <a:p>
            <a:pPr lvl="1"/>
            <a:r>
              <a:rPr lang="en-US" sz="2000" smtClean="0"/>
              <a:t>It only matters how BIG the ions in the lattice are (and what their charges are)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065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5180013" y="1868488"/>
            <a:ext cx="3963987" cy="685800"/>
          </a:xfrm>
        </p:spPr>
        <p:txBody>
          <a:bodyPr/>
          <a:lstStyle/>
          <a:p>
            <a:r>
              <a:rPr lang="en-US" smtClean="0"/>
              <a:t>Want to know solubility? Measure a </a:t>
            </a:r>
            <a:r>
              <a:rPr lang="en-US" i="1" smtClean="0"/>
              <a:t>K</a:t>
            </a:r>
            <a:r>
              <a:rPr lang="en-US" i="1" baseline="-25000" smtClean="0"/>
              <a:t>sp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903596" y="3205424"/>
            <a:ext cx="4067367" cy="2470150"/>
          </a:xfrm>
        </p:spPr>
        <p:txBody>
          <a:bodyPr/>
          <a:lstStyle/>
          <a:p>
            <a:r>
              <a:rPr lang="en-US" dirty="0" smtClean="0"/>
              <a:t>K for this reaction:</a:t>
            </a:r>
          </a:p>
          <a:p>
            <a:r>
              <a:rPr lang="en-US" smtClean="0">
                <a:sym typeface="Wingdings" pitchFamily="2" charset="2"/>
              </a:rPr>
              <a:t>precipitate  </a:t>
            </a:r>
            <a:r>
              <a:rPr lang="en-US" smtClean="0"/>
              <a:t>ions </a:t>
            </a:r>
            <a:endParaRPr lang="en-US" dirty="0" smtClean="0"/>
          </a:p>
        </p:txBody>
      </p:sp>
      <p:pic>
        <p:nvPicPr>
          <p:cNvPr id="33795" name="Picture 2" descr="C:\Users\Ben and Laurie\Documents\Scanned Documents\Image (23)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180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334963" y="958850"/>
            <a:ext cx="4259262" cy="185738"/>
          </a:xfrm>
          <a:prstGeom prst="rect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63538" y="2025650"/>
            <a:ext cx="4260850" cy="185738"/>
          </a:xfrm>
          <a:prstGeom prst="rect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30200" y="3363913"/>
            <a:ext cx="4260850" cy="185737"/>
          </a:xfrm>
          <a:prstGeom prst="rect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334963" y="3694113"/>
            <a:ext cx="4259262" cy="185737"/>
          </a:xfrm>
          <a:prstGeom prst="rect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52425" y="2189163"/>
            <a:ext cx="4260850" cy="185737"/>
          </a:xfrm>
          <a:prstGeom prst="rect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41313" y="5867400"/>
            <a:ext cx="4260850" cy="185738"/>
          </a:xfrm>
          <a:prstGeom prst="rect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894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1662545" y="408854"/>
            <a:ext cx="7403668" cy="685800"/>
          </a:xfrm>
        </p:spPr>
        <p:txBody>
          <a:bodyPr/>
          <a:lstStyle/>
          <a:p>
            <a:r>
              <a:rPr lang="en-US" sz="2800" dirty="0" smtClean="0"/>
              <a:t>Different metals dissolve differently in oxygen-rich vs. sulfur-rich oceans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103688" y="1706563"/>
            <a:ext cx="4962525" cy="4648200"/>
          </a:xfrm>
        </p:spPr>
        <p:txBody>
          <a:bodyPr/>
          <a:lstStyle/>
          <a:p>
            <a:r>
              <a:rPr lang="en-US" sz="2000" dirty="0" smtClean="0"/>
              <a:t>Compare the </a:t>
            </a:r>
            <a:r>
              <a:rPr lang="en-US" sz="2000" i="1" dirty="0" smtClean="0"/>
              <a:t>K</a:t>
            </a:r>
            <a:r>
              <a:rPr lang="en-US" sz="2000" i="1" baseline="-25000" dirty="0" smtClean="0"/>
              <a:t>SP</a:t>
            </a:r>
            <a:r>
              <a:rPr lang="en-US" sz="2000" i="1" dirty="0" smtClean="0"/>
              <a:t> </a:t>
            </a:r>
            <a:r>
              <a:rPr lang="en-US" sz="2000" dirty="0" smtClean="0"/>
              <a:t>of the sulfide to the oxide</a:t>
            </a:r>
          </a:p>
          <a:p>
            <a:r>
              <a:rPr lang="en-US" sz="2000" dirty="0" smtClean="0"/>
              <a:t>In ocean after acid was titrated out and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S dissolved, Co, Cu, and Zn precipitated out.</a:t>
            </a:r>
          </a:p>
          <a:p>
            <a:r>
              <a:rPr lang="en-US" sz="2000" dirty="0" err="1" smtClean="0"/>
              <a:t>Mn</a:t>
            </a:r>
            <a:r>
              <a:rPr lang="en-US" sz="2000" dirty="0" smtClean="0"/>
              <a:t>, Mg, and Ca were present at the time but would precipitate more when oxygen increased.</a:t>
            </a:r>
          </a:p>
          <a:p>
            <a:r>
              <a:rPr lang="en-US" sz="2000" dirty="0" smtClean="0"/>
              <a:t>Fe and Ni are very similar and “in the middle”: should be around sparingly both in S-rich and O-rich times</a:t>
            </a:r>
          </a:p>
        </p:txBody>
      </p:sp>
      <p:pic>
        <p:nvPicPr>
          <p:cNvPr id="35843" name="Picture 2" descr="C:\Users\Ben and Laurie\Documents\Scanned Documents\Image (24)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288" y="1706563"/>
            <a:ext cx="3263900" cy="515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283855" y="3390106"/>
            <a:ext cx="841013" cy="1449749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604656" y="2017567"/>
            <a:ext cx="1208520" cy="1840057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137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7086600" cy="685800"/>
          </a:xfrm>
        </p:spPr>
        <p:txBody>
          <a:bodyPr/>
          <a:lstStyle/>
          <a:p>
            <a:r>
              <a:rPr lang="el-GR" smtClean="0"/>
              <a:t>Δ</a:t>
            </a:r>
            <a:r>
              <a:rPr lang="en-US" smtClean="0"/>
              <a:t>H</a:t>
            </a:r>
            <a:r>
              <a:rPr lang="en-US" baseline="-25000" smtClean="0"/>
              <a:t>f</a:t>
            </a:r>
            <a:r>
              <a:rPr lang="en-US" smtClean="0"/>
              <a:t> of sulfides vs. oxides gives a similar conclusion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6867" name="Picture 2" descr="C:\Users\Ben and Laurie\Documents\Scanned Documents\Image (25)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250" y="1371600"/>
            <a:ext cx="7269163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1560513" y="3790950"/>
            <a:ext cx="6089650" cy="6667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263775" y="2989263"/>
            <a:ext cx="747713" cy="801687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813175" y="3322638"/>
            <a:ext cx="434975" cy="534987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5095875" y="3790950"/>
            <a:ext cx="625475" cy="781050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233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1662113" y="211138"/>
            <a:ext cx="7481887" cy="685800"/>
          </a:xfrm>
        </p:spPr>
        <p:txBody>
          <a:bodyPr/>
          <a:lstStyle/>
          <a:p>
            <a:r>
              <a:rPr lang="en-US" sz="2800" smtClean="0"/>
              <a:t>Other metals hogged all the O, and Fe was left as FeS or other alloys</a:t>
            </a:r>
          </a:p>
        </p:txBody>
      </p:sp>
      <p:pic>
        <p:nvPicPr>
          <p:cNvPr id="36866" name="Picture 2" descr="C:\Users\Ben and Laurie\Documents\Scanned Documents\Image (10).bmp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806575" y="1195388"/>
            <a:ext cx="5699125" cy="5662612"/>
          </a:xfrm>
        </p:spPr>
      </p:pic>
      <p:sp>
        <p:nvSpPr>
          <p:cNvPr id="5" name="Rectangle 4"/>
          <p:cNvSpPr/>
          <p:nvPr/>
        </p:nvSpPr>
        <p:spPr bwMode="auto">
          <a:xfrm>
            <a:off x="2297113" y="2341563"/>
            <a:ext cx="4394200" cy="357187"/>
          </a:xfrm>
          <a:prstGeom prst="rect">
            <a:avLst/>
          </a:prstGeom>
          <a:solidFill>
            <a:srgbClr val="AAE2B8">
              <a:alpha val="18039"/>
            </a:srgbClr>
          </a:solidFill>
          <a:ln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297113" y="4192588"/>
            <a:ext cx="4394200" cy="546100"/>
          </a:xfrm>
          <a:prstGeom prst="rect">
            <a:avLst/>
          </a:prstGeom>
          <a:solidFill>
            <a:srgbClr val="AAE2B8">
              <a:alpha val="18039"/>
            </a:srgbClr>
          </a:solidFill>
          <a:ln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127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782" y="288636"/>
            <a:ext cx="7472218" cy="685800"/>
          </a:xfrm>
        </p:spPr>
        <p:txBody>
          <a:bodyPr/>
          <a:lstStyle/>
          <a:p>
            <a:r>
              <a:rPr lang="en-US" sz="2800" dirty="0" smtClean="0"/>
              <a:t>Why does burning </a:t>
            </a:r>
            <a:r>
              <a:rPr lang="en-US" sz="2800" i="1" dirty="0" smtClean="0"/>
              <a:t>anything </a:t>
            </a:r>
            <a:r>
              <a:rPr lang="en-US" sz="2800" dirty="0" smtClean="0"/>
              <a:t>always release energy? (Or, why is fire hot?)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3874" y="2855623"/>
            <a:ext cx="5991451" cy="133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64" y="1204059"/>
            <a:ext cx="8464324" cy="13093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97634" y="4341091"/>
            <a:ext cx="1454075" cy="27329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275270" y="4607650"/>
            <a:ext cx="5245603" cy="27329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15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931" y="1702955"/>
            <a:ext cx="4471196" cy="2550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127" y="3301918"/>
            <a:ext cx="4471196" cy="190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5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84363" y="266700"/>
            <a:ext cx="3724275" cy="685800"/>
          </a:xfrm>
        </p:spPr>
        <p:txBody>
          <a:bodyPr/>
          <a:lstStyle/>
          <a:p>
            <a:pPr eaLnBrk="1" hangingPunct="1"/>
            <a:r>
              <a:rPr lang="en-US" sz="2400" smtClean="0"/>
              <a:t>The Second Law says both of these slopes are positive: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075" y="1327759"/>
            <a:ext cx="5227638" cy="442912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Any system that has not been maximized in entropy allows us to do work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Note that you can only do work by </a:t>
            </a:r>
            <a:r>
              <a:rPr lang="en-US" sz="2400" i="1" dirty="0" smtClean="0"/>
              <a:t>increasing</a:t>
            </a:r>
            <a:r>
              <a:rPr lang="en-US" sz="2400" dirty="0" smtClean="0"/>
              <a:t> the entropy of the universe!</a:t>
            </a:r>
          </a:p>
          <a:p>
            <a:pPr lvl="1" eaLnBrk="1" hangingPunct="1"/>
            <a:r>
              <a:rPr lang="en-US" sz="2000" dirty="0" smtClean="0"/>
              <a:t>Fig 16.3 </a:t>
            </a:r>
            <a:r>
              <a:rPr lang="en-US" sz="2000" dirty="0" err="1" smtClean="0"/>
              <a:t>BCtL</a:t>
            </a:r>
            <a:r>
              <a:rPr lang="en-US" sz="2000" dirty="0" smtClean="0"/>
              <a:t> p. 492 </a:t>
            </a:r>
          </a:p>
        </p:txBody>
      </p:sp>
      <p:pic>
        <p:nvPicPr>
          <p:cNvPr id="13316" name="Picture 4" descr="C:\Users\Ben and Laurie\Documents\Scanned Documents\Image (1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8638" y="0"/>
            <a:ext cx="3535362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653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TYPO!!!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118" y="2074695"/>
            <a:ext cx="5146964" cy="207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6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21"/>
          <a:stretch/>
        </p:blipFill>
        <p:spPr>
          <a:xfrm>
            <a:off x="1422398" y="2900601"/>
            <a:ext cx="6317673" cy="383856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395" y="1450300"/>
            <a:ext cx="5940676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8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3436" y="279400"/>
            <a:ext cx="7086600" cy="685800"/>
          </a:xfrm>
        </p:spPr>
        <p:txBody>
          <a:bodyPr/>
          <a:lstStyle/>
          <a:p>
            <a:r>
              <a:rPr lang="en-US" dirty="0" smtClean="0"/>
              <a:t>Combustion of a general C, H, O-containing molecule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79"/>
          <a:stretch/>
        </p:blipFill>
        <p:spPr>
          <a:xfrm>
            <a:off x="159156" y="1304745"/>
            <a:ext cx="5632046" cy="3508048"/>
          </a:xfrm>
        </p:spPr>
      </p:pic>
      <p:sp>
        <p:nvSpPr>
          <p:cNvPr id="6" name="TextBox 5"/>
          <p:cNvSpPr txBox="1"/>
          <p:nvPr/>
        </p:nvSpPr>
        <p:spPr>
          <a:xfrm>
            <a:off x="3171535" y="4870604"/>
            <a:ext cx="2841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Gaining bonds to oxygen, which is proportional to amount of O2 in </a:t>
            </a:r>
            <a:r>
              <a:rPr lang="en-US" dirty="0" err="1" smtClean="0"/>
              <a:t>rxn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31717" y="4829172"/>
            <a:ext cx="1662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Losing bonds to carbon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086" y="5793934"/>
            <a:ext cx="5053914" cy="93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145" y="381000"/>
            <a:ext cx="7379855" cy="685800"/>
          </a:xfrm>
        </p:spPr>
        <p:txBody>
          <a:bodyPr/>
          <a:lstStyle/>
          <a:p>
            <a:r>
              <a:rPr lang="en-US" dirty="0" smtClean="0"/>
              <a:t>Don’t forget heat of condensation of H2O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12" y="1444914"/>
            <a:ext cx="6143776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6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2618" y="381000"/>
            <a:ext cx="7361382" cy="685800"/>
          </a:xfrm>
        </p:spPr>
        <p:txBody>
          <a:bodyPr/>
          <a:lstStyle/>
          <a:p>
            <a:r>
              <a:rPr lang="en-US" sz="2800" dirty="0" smtClean="0"/>
              <a:t>All combustions give more enthalpy if they involve </a:t>
            </a:r>
            <a:r>
              <a:rPr lang="en-US" sz="2800" i="1" dirty="0" smtClean="0"/>
              <a:t>more oxygen</a:t>
            </a:r>
            <a:endParaRPr lang="en-US" sz="28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27"/>
          <a:stretch/>
        </p:blipFill>
        <p:spPr>
          <a:xfrm>
            <a:off x="92363" y="2380328"/>
            <a:ext cx="4452791" cy="31779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70"/>
          <a:stretch/>
        </p:blipFill>
        <p:spPr>
          <a:xfrm>
            <a:off x="4545154" y="2267526"/>
            <a:ext cx="4598846" cy="32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6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12" y="4254500"/>
            <a:ext cx="6143776" cy="165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12" y="1276350"/>
            <a:ext cx="6245326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Bring 2 questions on Wednesday (written)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86873"/>
            <a:ext cx="8763000" cy="4648200"/>
          </a:xfrm>
        </p:spPr>
        <p:txBody>
          <a:bodyPr/>
          <a:lstStyle/>
          <a:p>
            <a:r>
              <a:rPr lang="en-US" dirty="0" smtClean="0"/>
              <a:t>Preferably one for discussion (no answer necessary), and one for homework (with answer)</a:t>
            </a:r>
            <a:endParaRPr lang="en-US" dirty="0"/>
          </a:p>
          <a:p>
            <a:pPr lvl="1"/>
            <a:r>
              <a:rPr lang="en-US" dirty="0" smtClean="0"/>
              <a:t>Involving the topics from Chapters 4-6 of </a:t>
            </a:r>
            <a:r>
              <a:rPr lang="en-US" dirty="0" err="1" smtClean="0"/>
              <a:t>AWfD</a:t>
            </a:r>
            <a:endParaRPr lang="en-US" dirty="0"/>
          </a:p>
          <a:p>
            <a:pPr lvl="1"/>
            <a:r>
              <a:rPr lang="en-US" dirty="0" smtClean="0"/>
              <a:t>Possibly using data or concepts from today?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will discuss what you wrote in the first half-hour of class</a:t>
            </a:r>
          </a:p>
          <a:p>
            <a:pPr lvl="1"/>
            <a:r>
              <a:rPr lang="en-US" dirty="0" smtClean="0"/>
              <a:t>(And if I like a HW question I may write it into the test!)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4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1714500" y="236538"/>
            <a:ext cx="7429500" cy="685800"/>
          </a:xfrm>
        </p:spPr>
        <p:txBody>
          <a:bodyPr/>
          <a:lstStyle/>
          <a:p>
            <a:r>
              <a:rPr lang="en-US" sz="2400" smtClean="0"/>
              <a:t>Notice that metals on the right side of the periodic table have greater hydration enthalpies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381000" y="1114425"/>
            <a:ext cx="8763000" cy="4648200"/>
          </a:xfrm>
        </p:spPr>
        <p:txBody>
          <a:bodyPr/>
          <a:lstStyle/>
          <a:p>
            <a:r>
              <a:rPr lang="en-US" sz="2400" smtClean="0"/>
              <a:t>Because of these enthalpies, these elements are more stable in water and more useful for life</a:t>
            </a:r>
          </a:p>
          <a:p>
            <a:r>
              <a:rPr lang="en-US" sz="2400" smtClean="0"/>
              <a:t>The other elements were left out of the metallome</a:t>
            </a:r>
          </a:p>
        </p:txBody>
      </p:sp>
      <p:pic>
        <p:nvPicPr>
          <p:cNvPr id="28675" name="Picture 2" descr="C:\Users\Ben and Laurie\Documents\Scanned Documents\Image (31)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3775" y="2552700"/>
            <a:ext cx="7273925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829300" y="2803525"/>
            <a:ext cx="2438400" cy="2895600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i="0"/>
          </a:p>
        </p:txBody>
      </p:sp>
      <p:sp>
        <p:nvSpPr>
          <p:cNvPr id="6" name="Right Arrow 5"/>
          <p:cNvSpPr>
            <a:spLocks noChangeArrowheads="1"/>
          </p:cNvSpPr>
          <p:nvPr/>
        </p:nvSpPr>
        <p:spPr bwMode="auto">
          <a:xfrm rot="-1017340">
            <a:off x="314325" y="5730875"/>
            <a:ext cx="3854450" cy="774700"/>
          </a:xfrm>
          <a:prstGeom prst="rightArrow">
            <a:avLst>
              <a:gd name="adj1" fmla="val 50000"/>
              <a:gd name="adj2" fmla="val 4996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i="0">
                <a:solidFill>
                  <a:srgbClr val="FFFFFF"/>
                </a:solidFill>
              </a:rPr>
              <a:t>Ca must be special somehow 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475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7086600" cy="685800"/>
          </a:xfrm>
        </p:spPr>
        <p:txBody>
          <a:bodyPr/>
          <a:lstStyle/>
          <a:p>
            <a:r>
              <a:rPr lang="en-US" sz="2800" smtClean="0"/>
              <a:t>Geochemists looked at Fe and Ni in banded iron rocks in Australia</a:t>
            </a:r>
          </a:p>
        </p:txBody>
      </p:sp>
      <p:pic>
        <p:nvPicPr>
          <p:cNvPr id="43010" name="Content Placeholder 6" descr="458714a-f1_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60888" y="1227138"/>
            <a:ext cx="4583112" cy="5651500"/>
          </a:xfrm>
        </p:spPr>
      </p:pic>
      <p:sp>
        <p:nvSpPr>
          <p:cNvPr id="43011" name="TextBox 4"/>
          <p:cNvSpPr txBox="1">
            <a:spLocks noChangeArrowheads="1"/>
          </p:cNvSpPr>
          <p:nvPr/>
        </p:nvSpPr>
        <p:spPr bwMode="auto">
          <a:xfrm>
            <a:off x="1379538" y="6488113"/>
            <a:ext cx="7764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http://www.nature.com/nature/journal/v458/n7239/fig_tab/458714a_F1.html</a:t>
            </a:r>
          </a:p>
        </p:txBody>
      </p:sp>
      <p:sp>
        <p:nvSpPr>
          <p:cNvPr id="43012" name="AutoShape 4" descr="http://www.nature.com.offcampus.lib.washington.edu/nature/journal/v458/n7239/images/458714a-f1.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i="0"/>
          </a:p>
        </p:txBody>
      </p:sp>
      <p:sp>
        <p:nvSpPr>
          <p:cNvPr id="43013" name="TextBox 7"/>
          <p:cNvSpPr txBox="1">
            <a:spLocks noChangeArrowheads="1"/>
          </p:cNvSpPr>
          <p:nvPr/>
        </p:nvSpPr>
        <p:spPr bwMode="auto">
          <a:xfrm>
            <a:off x="155575" y="1516063"/>
            <a:ext cx="41005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i="0"/>
              <a:t>They found that the Ni/Fe ratio dropped off a cliff 2.7 billion years ago, just as the lava temperature cooled past 1500ºC</a:t>
            </a:r>
          </a:p>
        </p:txBody>
      </p:sp>
      <p:pic>
        <p:nvPicPr>
          <p:cNvPr id="9" name="Picture 8" descr="nature07858-f1_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375" y="2840038"/>
            <a:ext cx="6453188" cy="373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rot="5400000">
            <a:off x="2247900" y="3484563"/>
            <a:ext cx="2017713" cy="15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21471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1806575" y="381000"/>
            <a:ext cx="7337425" cy="685800"/>
          </a:xfrm>
        </p:spPr>
        <p:txBody>
          <a:bodyPr/>
          <a:lstStyle/>
          <a:p>
            <a:r>
              <a:rPr lang="en-US" smtClean="0"/>
              <a:t>A modest proposal: The lava got too cool to carry Ni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1238250"/>
            <a:ext cx="4984750" cy="4648200"/>
          </a:xfrm>
        </p:spPr>
        <p:txBody>
          <a:bodyPr/>
          <a:lstStyle/>
          <a:p>
            <a:r>
              <a:rPr lang="en-US" sz="2400" smtClean="0"/>
              <a:t>So the methanogens ran out of Ni and had to retreat to Ni-rich areas starting 2.7 billion years ago.</a:t>
            </a:r>
          </a:p>
          <a:p>
            <a:pPr lvl="1"/>
            <a:r>
              <a:rPr lang="en-US" sz="2000" smtClean="0"/>
              <a:t>They had no choice: Ni kinetics are slow and its loss can’t be fixed with greater uptake</a:t>
            </a:r>
          </a:p>
          <a:p>
            <a:pPr lvl="1">
              <a:buFontTx/>
              <a:buNone/>
            </a:pPr>
            <a:endParaRPr lang="en-US" sz="2000" smtClean="0"/>
          </a:p>
          <a:p>
            <a:r>
              <a:rPr lang="en-US" sz="2400" smtClean="0"/>
              <a:t>Then, 2.4 billion years ago, the Great Oxidation Event happened.</a:t>
            </a:r>
          </a:p>
          <a:p>
            <a:r>
              <a:rPr lang="en-US" sz="2400" smtClean="0"/>
              <a:t>Guess the (lack of) Ni was the chicken and the O</a:t>
            </a:r>
            <a:r>
              <a:rPr lang="en-US" sz="2400" baseline="-25000" smtClean="0"/>
              <a:t>2</a:t>
            </a:r>
            <a:r>
              <a:rPr lang="en-US" sz="2400" smtClean="0"/>
              <a:t> was the egg! </a:t>
            </a:r>
          </a:p>
        </p:txBody>
      </p:sp>
      <p:pic>
        <p:nvPicPr>
          <p:cNvPr id="44035" name="Picture 3" descr="nature07858-f3_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6163" y="1746250"/>
            <a:ext cx="4287837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3803650" y="6488113"/>
            <a:ext cx="5340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http://www.nature.com/nature/journal/v458/n7239/</a:t>
            </a:r>
          </a:p>
        </p:txBody>
      </p:sp>
      <p:sp>
        <p:nvSpPr>
          <p:cNvPr id="44037" name="TextBox 5"/>
          <p:cNvSpPr txBox="1">
            <a:spLocks noChangeArrowheads="1"/>
          </p:cNvSpPr>
          <p:nvPr/>
        </p:nvSpPr>
        <p:spPr bwMode="auto">
          <a:xfrm>
            <a:off x="5397500" y="4470400"/>
            <a:ext cx="3390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Black line: [Ni] in ocean vs. 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036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C:\Users\Ben and Laurie\Documents\Scanned Documents\Image (2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9688" y="1236663"/>
            <a:ext cx="3690937" cy="478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789113" y="381000"/>
            <a:ext cx="7354887" cy="685800"/>
          </a:xfrm>
        </p:spPr>
        <p:txBody>
          <a:bodyPr/>
          <a:lstStyle/>
          <a:p>
            <a:pPr eaLnBrk="1" hangingPunct="1"/>
            <a:r>
              <a:rPr lang="en-US" sz="2800" smtClean="0"/>
              <a:t>The bulk of the earth generates entropy by heat radiation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5210175" cy="46482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Light from the sun (few large quanta)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heat (lots of small quanta, DISPERSED!)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This is such a huge effect that local order is relatively minor, and entropy increases (and work is done) despite organization.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The tendency of the universe to increase entropy is fulfilled when an organized structure releases heat.</a:t>
            </a:r>
          </a:p>
          <a:p>
            <a:pPr lvl="2" eaLnBrk="1" hangingPunct="1"/>
            <a:r>
              <a:rPr lang="en-US" sz="1600" dirty="0" err="1" smtClean="0"/>
              <a:t>NSoCE</a:t>
            </a:r>
            <a:r>
              <a:rPr lang="en-US" sz="1600" dirty="0" smtClean="0"/>
              <a:t> p.112.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620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7086600" cy="685800"/>
          </a:xfrm>
        </p:spPr>
        <p:txBody>
          <a:bodyPr/>
          <a:lstStyle/>
          <a:p>
            <a:r>
              <a:rPr lang="en-US" sz="2400" dirty="0" smtClean="0"/>
              <a:t>A multi-layered device can take advantage of the spreading out of energy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70000"/>
            <a:ext cx="7260826" cy="163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451044"/>
            <a:ext cx="6656122" cy="44069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21" y="3213100"/>
            <a:ext cx="8530201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Infrared antennae could capture this heat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3" y="1274618"/>
            <a:ext cx="8968509" cy="309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453" y="3774252"/>
            <a:ext cx="5865747" cy="2534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9926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255" y="477982"/>
            <a:ext cx="7453745" cy="685800"/>
          </a:xfrm>
        </p:spPr>
        <p:txBody>
          <a:bodyPr/>
          <a:lstStyle/>
          <a:p>
            <a:r>
              <a:rPr lang="en-US" sz="2800" dirty="0" smtClean="0"/>
              <a:t>A heat engine intercepts movement from hold to cold to do work (e.g.,</a:t>
            </a:r>
            <a:r>
              <a:rPr lang="en-US" sz="2800" dirty="0"/>
              <a:t> </a:t>
            </a:r>
            <a:r>
              <a:rPr lang="en-US" sz="2800" dirty="0" smtClean="0"/>
              <a:t>by turning a dynamo); An infrared </a:t>
            </a:r>
            <a:r>
              <a:rPr lang="en-US" sz="2800" dirty="0" err="1" smtClean="0"/>
              <a:t>rectenna</a:t>
            </a:r>
            <a:r>
              <a:rPr lang="en-US" sz="2800" dirty="0" smtClean="0"/>
              <a:t> uses it to move electrons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0268" y="1615209"/>
            <a:ext cx="5960424" cy="33882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337" y="5003480"/>
            <a:ext cx="6245326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752600" y="238125"/>
            <a:ext cx="7391400" cy="685800"/>
          </a:xfrm>
        </p:spPr>
        <p:txBody>
          <a:bodyPr/>
          <a:lstStyle/>
          <a:p>
            <a:r>
              <a:rPr lang="en-US" smtClean="0"/>
              <a:t>Hot stuff gives off light: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400" smtClean="0"/>
              <a:t>Star colors come directly from their temps</a:t>
            </a:r>
            <a:endParaRPr lang="en-US" sz="2800" smtClean="0"/>
          </a:p>
        </p:txBody>
      </p:sp>
      <p:pic>
        <p:nvPicPr>
          <p:cNvPr id="24578" name="Picture 2" descr="C:\Users\Ben and Laurie\Documents\Scanned Documents\Image (2)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6850" y="1676400"/>
            <a:ext cx="31591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http://docs.kde.org/stable/en/kdeedu/kstars/star_color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62275" y="1371600"/>
            <a:ext cx="599122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4572000" y="6581775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/>
              <a:t>http://docs.kde.org/stable/en/kdeedu/kstars/star_colors.png</a:t>
            </a:r>
          </a:p>
        </p:txBody>
      </p:sp>
      <p:pic>
        <p:nvPicPr>
          <p:cNvPr id="21509" name="Picture 2" descr="Red Hot Ros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62275" y="4676775"/>
            <a:ext cx="18256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 descr="http://www.ship-technology.com/contractor_images/daros/Castingclose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7900" y="4681538"/>
            <a:ext cx="2374900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4429125" y="1962150"/>
            <a:ext cx="495300" cy="209550"/>
          </a:xfrm>
          <a:prstGeom prst="rect">
            <a:avLst/>
          </a:prstGeom>
          <a:solidFill>
            <a:srgbClr val="00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6403975" y="1962150"/>
            <a:ext cx="495300" cy="209550"/>
          </a:xfrm>
          <a:prstGeom prst="rect">
            <a:avLst/>
          </a:prstGeom>
          <a:solidFill>
            <a:srgbClr val="00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8289925" y="2009775"/>
            <a:ext cx="495300" cy="209550"/>
          </a:xfrm>
          <a:prstGeom prst="rect">
            <a:avLst/>
          </a:prstGeom>
          <a:solidFill>
            <a:srgbClr val="00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/>
      <p:bldP spid="21512" grpId="0" animBg="1"/>
      <p:bldP spid="215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7086600" cy="685800"/>
          </a:xfrm>
        </p:spPr>
        <p:txBody>
          <a:bodyPr/>
          <a:lstStyle/>
          <a:p>
            <a:r>
              <a:rPr lang="en-US" sz="3200" smtClean="0"/>
              <a:t>Whether hydrogen or iron, hot stuff glows the same color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39150" cy="4648200"/>
          </a:xfrm>
        </p:spPr>
        <p:txBody>
          <a:bodyPr/>
          <a:lstStyle/>
          <a:p>
            <a:r>
              <a:rPr lang="en-US" sz="2800" smtClean="0"/>
              <a:t>You can tell the temperature of an iron pan from its color:</a:t>
            </a:r>
          </a:p>
        </p:txBody>
      </p:sp>
      <p:pic>
        <p:nvPicPr>
          <p:cNvPr id="26627" name="Picture 2" descr="http://www.outdoorstirfry.com/images/Recipes/IronCol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1863" y="2111375"/>
            <a:ext cx="3711575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201863" y="4886325"/>
            <a:ext cx="3711575" cy="1971675"/>
          </a:xfrm>
          <a:prstGeom prst="rect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1401763" y="5078413"/>
            <a:ext cx="6221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http://www.outdoorstirfry.com/images/Recipes/IronColor.jpg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http://bimedia.ftp.clickability.com/wshmwebftp/WebStuff/Uneven_Heat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98625"/>
            <a:ext cx="22955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C:\Users\Ben and Laurie\Documents\Scanned Documents\Image (12)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63913"/>
            <a:ext cx="2625725" cy="31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7086600" cy="685800"/>
          </a:xfrm>
        </p:spPr>
        <p:txBody>
          <a:bodyPr/>
          <a:lstStyle/>
          <a:p>
            <a:r>
              <a:rPr lang="en-US" smtClean="0"/>
              <a:t>Two things heat the earth: its own core and the sun</a:t>
            </a:r>
          </a:p>
        </p:txBody>
      </p:sp>
      <p:sp>
        <p:nvSpPr>
          <p:cNvPr id="31748" name="Content Placeholder 2"/>
          <p:cNvSpPr>
            <a:spLocks noGrp="1"/>
          </p:cNvSpPr>
          <p:nvPr>
            <p:ph idx="1"/>
          </p:nvPr>
        </p:nvSpPr>
        <p:spPr>
          <a:xfrm>
            <a:off x="2057400" y="1371600"/>
            <a:ext cx="7086600" cy="4648200"/>
          </a:xfrm>
        </p:spPr>
        <p:txBody>
          <a:bodyPr/>
          <a:lstStyle/>
          <a:p>
            <a:r>
              <a:rPr lang="en-US" sz="2400" dirty="0" smtClean="0"/>
              <a:t>The sun = 50-60K added to surface temp</a:t>
            </a:r>
          </a:p>
          <a:p>
            <a:r>
              <a:rPr lang="en-US" sz="2400" dirty="0" smtClean="0"/>
              <a:t>Radioactive decay = 40K added to surface temp</a:t>
            </a:r>
          </a:p>
          <a:p>
            <a:r>
              <a:rPr lang="en-US" sz="2400" dirty="0" smtClean="0"/>
              <a:t>The rest comes from the core’s own heat</a:t>
            </a:r>
          </a:p>
          <a:p>
            <a:endParaRPr lang="en-US" sz="2400" dirty="0" smtClean="0"/>
          </a:p>
          <a:p>
            <a:pPr>
              <a:buFontTx/>
              <a:buNone/>
            </a:pPr>
            <a:r>
              <a:rPr lang="en-US" sz="2400" dirty="0" smtClean="0"/>
              <a:t>    The fact that the earth is tilted causes uneven heating between north and south, which results in west-east winds like the Jet Stream</a:t>
            </a:r>
          </a:p>
          <a:p>
            <a:endParaRPr lang="en-US" sz="2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791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heme/theme1.xml><?xml version="1.0" encoding="utf-8"?>
<a:theme xmlns:a="http://schemas.openxmlformats.org/drawingml/2006/main" name="Green glow design template">
  <a:themeElements>
    <a:clrScheme name="Green glow design template 9">
      <a:dk1>
        <a:srgbClr val="006600"/>
      </a:dk1>
      <a:lt1>
        <a:srgbClr val="00CC66"/>
      </a:lt1>
      <a:dk2>
        <a:srgbClr val="00B839"/>
      </a:dk2>
      <a:lt2>
        <a:srgbClr val="3E3E5C"/>
      </a:lt2>
      <a:accent1>
        <a:srgbClr val="2EB257"/>
      </a:accent1>
      <a:accent2>
        <a:srgbClr val="6666FF"/>
      </a:accent2>
      <a:accent3>
        <a:srgbClr val="AAE2B8"/>
      </a:accent3>
      <a:accent4>
        <a:srgbClr val="005600"/>
      </a:accent4>
      <a:accent5>
        <a:srgbClr val="ADD5B4"/>
      </a:accent5>
      <a:accent6>
        <a:srgbClr val="5C5CE7"/>
      </a:accent6>
      <a:hlink>
        <a:srgbClr val="E9E400"/>
      </a:hlink>
      <a:folHlink>
        <a:srgbClr val="FFFF99"/>
      </a:folHlink>
    </a:clrScheme>
    <a:fontScheme name="Green glow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reen glow design template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glow design template 2">
        <a:dk1>
          <a:srgbClr val="000000"/>
        </a:dk1>
        <a:lt1>
          <a:srgbClr val="DEF6F1"/>
        </a:lt1>
        <a:dk2>
          <a:srgbClr val="006600"/>
        </a:dk2>
        <a:lt2>
          <a:srgbClr val="969696"/>
        </a:lt2>
        <a:accent1>
          <a:srgbClr val="FFFFCC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E2"/>
        </a:accent5>
        <a:accent6>
          <a:srgbClr val="7FB3E7"/>
        </a:accent6>
        <a:hlink>
          <a:srgbClr val="00CC66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glow design template 3">
        <a:dk1>
          <a:srgbClr val="000000"/>
        </a:dk1>
        <a:lt1>
          <a:srgbClr val="FFFFFF"/>
        </a:lt1>
        <a:dk2>
          <a:srgbClr val="027440"/>
        </a:dk2>
        <a:lt2>
          <a:srgbClr val="808080"/>
        </a:lt2>
        <a:accent1>
          <a:srgbClr val="E6F3DD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F0F8EB"/>
        </a:accent5>
        <a:accent6>
          <a:srgbClr val="005C8A"/>
        </a:accent6>
        <a:hlink>
          <a:srgbClr val="32CE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glow design template 4">
        <a:dk1>
          <a:srgbClr val="339966"/>
        </a:dk1>
        <a:lt1>
          <a:srgbClr val="FFFFFF"/>
        </a:lt1>
        <a:dk2>
          <a:srgbClr val="006666"/>
        </a:dk2>
        <a:lt2>
          <a:srgbClr val="808080"/>
        </a:lt2>
        <a:accent1>
          <a:srgbClr val="CCFFCC"/>
        </a:accent1>
        <a:accent2>
          <a:srgbClr val="5DD95D"/>
        </a:accent2>
        <a:accent3>
          <a:srgbClr val="FFFFFF"/>
        </a:accent3>
        <a:accent4>
          <a:srgbClr val="2A8256"/>
        </a:accent4>
        <a:accent5>
          <a:srgbClr val="E2FFE2"/>
        </a:accent5>
        <a:accent6>
          <a:srgbClr val="53C453"/>
        </a:accent6>
        <a:hlink>
          <a:srgbClr val="3333CC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glow design template 5">
        <a:dk1>
          <a:srgbClr val="5F5F5F"/>
        </a:dk1>
        <a:lt1>
          <a:srgbClr val="FFFFD9"/>
        </a:lt1>
        <a:dk2>
          <a:srgbClr val="4D4D4D"/>
        </a:dk2>
        <a:lt2>
          <a:srgbClr val="777777"/>
        </a:lt2>
        <a:accent1>
          <a:srgbClr val="FFFFF7"/>
        </a:accent1>
        <a:accent2>
          <a:srgbClr val="01CB61"/>
        </a:accent2>
        <a:accent3>
          <a:srgbClr val="FFFFE9"/>
        </a:accent3>
        <a:accent4>
          <a:srgbClr val="505050"/>
        </a:accent4>
        <a:accent5>
          <a:srgbClr val="FFFFFA"/>
        </a:accent5>
        <a:accent6>
          <a:srgbClr val="01B857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glow design template 6">
        <a:dk1>
          <a:srgbClr val="333300"/>
        </a:dk1>
        <a:lt1>
          <a:srgbClr val="DDDDDD"/>
        </a:lt1>
        <a:dk2>
          <a:srgbClr val="22B45A"/>
        </a:dk2>
        <a:lt2>
          <a:srgbClr val="003366"/>
        </a:lt2>
        <a:accent1>
          <a:srgbClr val="99CCFF"/>
        </a:accent1>
        <a:accent2>
          <a:srgbClr val="00B000"/>
        </a:accent2>
        <a:accent3>
          <a:srgbClr val="EBEBEB"/>
        </a:accent3>
        <a:accent4>
          <a:srgbClr val="2A2A00"/>
        </a:accent4>
        <a:accent5>
          <a:srgbClr val="CAE2FF"/>
        </a:accent5>
        <a:accent6>
          <a:srgbClr val="009F00"/>
        </a:accent6>
        <a:hlink>
          <a:srgbClr val="CCFF99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glow design template 7">
        <a:dk1>
          <a:srgbClr val="333333"/>
        </a:dk1>
        <a:lt1>
          <a:srgbClr val="EAEAEA"/>
        </a:lt1>
        <a:dk2>
          <a:srgbClr val="1C5845"/>
        </a:dk2>
        <a:lt2>
          <a:srgbClr val="336699"/>
        </a:lt2>
        <a:accent1>
          <a:srgbClr val="3CA263"/>
        </a:accent1>
        <a:accent2>
          <a:srgbClr val="468A4B"/>
        </a:accent2>
        <a:accent3>
          <a:srgbClr val="F3F3F3"/>
        </a:accent3>
        <a:accent4>
          <a:srgbClr val="2A2A2A"/>
        </a:accent4>
        <a:accent5>
          <a:srgbClr val="AFCEB7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glow design template 8">
        <a:dk1>
          <a:srgbClr val="336600"/>
        </a:dk1>
        <a:lt1>
          <a:srgbClr val="686B5D"/>
        </a:lt1>
        <a:dk2>
          <a:srgbClr val="135947"/>
        </a:dk2>
        <a:lt2>
          <a:srgbClr val="777777"/>
        </a:lt2>
        <a:accent1>
          <a:srgbClr val="A7A79B"/>
        </a:accent1>
        <a:accent2>
          <a:srgbClr val="5FC95F"/>
        </a:accent2>
        <a:accent3>
          <a:srgbClr val="B9BAB6"/>
        </a:accent3>
        <a:accent4>
          <a:srgbClr val="2A5600"/>
        </a:accent4>
        <a:accent5>
          <a:srgbClr val="D0D0CB"/>
        </a:accent5>
        <a:accent6>
          <a:srgbClr val="55B655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glow design template 9">
        <a:dk1>
          <a:srgbClr val="006600"/>
        </a:dk1>
        <a:lt1>
          <a:srgbClr val="00CC66"/>
        </a:lt1>
        <a:dk2>
          <a:srgbClr val="00B839"/>
        </a:dk2>
        <a:lt2>
          <a:srgbClr val="3E3E5C"/>
        </a:lt2>
        <a:accent1>
          <a:srgbClr val="2EB257"/>
        </a:accent1>
        <a:accent2>
          <a:srgbClr val="6666FF"/>
        </a:accent2>
        <a:accent3>
          <a:srgbClr val="AAE2B8"/>
        </a:accent3>
        <a:accent4>
          <a:srgbClr val="005600"/>
        </a:accent4>
        <a:accent5>
          <a:srgbClr val="ADD5B4"/>
        </a:accent5>
        <a:accent6>
          <a:srgbClr val="5C5CE7"/>
        </a:accent6>
        <a:hlink>
          <a:srgbClr val="E9E400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glow design template 10">
        <a:dk1>
          <a:srgbClr val="336600"/>
        </a:dk1>
        <a:lt1>
          <a:srgbClr val="AF8553"/>
        </a:lt1>
        <a:dk2>
          <a:srgbClr val="477335"/>
        </a:dk2>
        <a:lt2>
          <a:srgbClr val="2D2015"/>
        </a:lt2>
        <a:accent1>
          <a:srgbClr val="AAAA8C"/>
        </a:accent1>
        <a:accent2>
          <a:srgbClr val="1DA146"/>
        </a:accent2>
        <a:accent3>
          <a:srgbClr val="D4C2B3"/>
        </a:accent3>
        <a:accent4>
          <a:srgbClr val="2A5600"/>
        </a:accent4>
        <a:accent5>
          <a:srgbClr val="D2D2C5"/>
        </a:accent5>
        <a:accent6>
          <a:srgbClr val="19913F"/>
        </a:accent6>
        <a:hlink>
          <a:srgbClr val="FFEA4B"/>
        </a:hlink>
        <a:folHlink>
          <a:srgbClr val="3F4A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glow design template 11">
        <a:dk1>
          <a:srgbClr val="006600"/>
        </a:dk1>
        <a:lt1>
          <a:srgbClr val="008080"/>
        </a:lt1>
        <a:dk2>
          <a:srgbClr val="019552"/>
        </a:dk2>
        <a:lt2>
          <a:srgbClr val="005A58"/>
        </a:lt2>
        <a:accent1>
          <a:srgbClr val="5FA15D"/>
        </a:accent1>
        <a:accent2>
          <a:srgbClr val="D7D45D"/>
        </a:accent2>
        <a:accent3>
          <a:srgbClr val="AAC0C0"/>
        </a:accent3>
        <a:accent4>
          <a:srgbClr val="005600"/>
        </a:accent4>
        <a:accent5>
          <a:srgbClr val="B6CDB6"/>
        </a:accent5>
        <a:accent6>
          <a:srgbClr val="C3C053"/>
        </a:accent6>
        <a:hlink>
          <a:srgbClr val="A3E57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glow design template 12">
        <a:dk1>
          <a:srgbClr val="006600"/>
        </a:dk1>
        <a:lt1>
          <a:srgbClr val="FFFFCC"/>
        </a:lt1>
        <a:dk2>
          <a:srgbClr val="3C7C5E"/>
        </a:dk2>
        <a:lt2>
          <a:srgbClr val="5C1F00"/>
        </a:lt2>
        <a:accent1>
          <a:srgbClr val="19B357"/>
        </a:accent1>
        <a:accent2>
          <a:srgbClr val="BE7960"/>
        </a:accent2>
        <a:accent3>
          <a:srgbClr val="FFFFE2"/>
        </a:accent3>
        <a:accent4>
          <a:srgbClr val="005600"/>
        </a:accent4>
        <a:accent5>
          <a:srgbClr val="ABD6B4"/>
        </a:accent5>
        <a:accent6>
          <a:srgbClr val="AC6D56"/>
        </a:accent6>
        <a:hlink>
          <a:srgbClr val="FFFF99"/>
        </a:hlink>
        <a:folHlink>
          <a:srgbClr val="F4E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glow design template</Template>
  <TotalTime>1248</TotalTime>
  <Words>889</Words>
  <Application>Microsoft Office PowerPoint</Application>
  <PresentationFormat>On-screen Show (4:3)</PresentationFormat>
  <Paragraphs>84</Paragraphs>
  <Slides>29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Arial Black</vt:lpstr>
      <vt:lpstr>Wingdings</vt:lpstr>
      <vt:lpstr>Green glow design template</vt:lpstr>
      <vt:lpstr>How does energy move through the environment and life?</vt:lpstr>
      <vt:lpstr>The Second Law says both of these slopes are positive:</vt:lpstr>
      <vt:lpstr>The bulk of the earth generates entropy by heat radiation</vt:lpstr>
      <vt:lpstr>A multi-layered device can take advantage of the spreading out of energy</vt:lpstr>
      <vt:lpstr>Infrared antennae could capture this heat </vt:lpstr>
      <vt:lpstr>A heat engine intercepts movement from hold to cold to do work (e.g., by turning a dynamo); An infrared rectenna uses it to move electrons</vt:lpstr>
      <vt:lpstr>Hot stuff gives off light: Star colors come directly from their temps</vt:lpstr>
      <vt:lpstr>Whether hydrogen or iron, hot stuff glows the same color</vt:lpstr>
      <vt:lpstr>Two things heat the earth: its own core and the sun</vt:lpstr>
      <vt:lpstr>Note the temperature column: nearly constant!</vt:lpstr>
      <vt:lpstr>The early earth’s conditions moved directly toward what special point?</vt:lpstr>
      <vt:lpstr>Most other simple/abundant molecules are not liquid in the earth’s temperature range</vt:lpstr>
      <vt:lpstr>How will ions behave in the oceans? Ion pairs form lattices with ΔHf 1.5 times the ΔHf of pairing up (in gas)</vt:lpstr>
      <vt:lpstr>Want to know solubility? Measure a Ksp</vt:lpstr>
      <vt:lpstr>Different metals dissolve differently in oxygen-rich vs. sulfur-rich oceans</vt:lpstr>
      <vt:lpstr>ΔHf of sulfides vs. oxides gives a similar conclusion</vt:lpstr>
      <vt:lpstr>Other metals hogged all the O, and Fe was left as FeS or other alloys</vt:lpstr>
      <vt:lpstr>Why does burning anything always release energy? (Or, why is fire hot?)</vt:lpstr>
      <vt:lpstr>PowerPoint Presentation</vt:lpstr>
      <vt:lpstr>TYPO!!!</vt:lpstr>
      <vt:lpstr>PowerPoint Presentation</vt:lpstr>
      <vt:lpstr>Combustion of a general C, H, O-containing molecule</vt:lpstr>
      <vt:lpstr>Don’t forget heat of condensation of H2O</vt:lpstr>
      <vt:lpstr>All combustions give more enthalpy if they involve more oxygen</vt:lpstr>
      <vt:lpstr>PowerPoint Presentation</vt:lpstr>
      <vt:lpstr>Bring 2 questions on Wednesday (written)</vt:lpstr>
      <vt:lpstr>Notice that metals on the right side of the periodic table have greater hydration enthalpies</vt:lpstr>
      <vt:lpstr>Geochemists looked at Fe and Ni in banded iron rocks in Australia</vt:lpstr>
      <vt:lpstr>A modest proposal: The lava got too cool to carry Ni</vt:lpstr>
    </vt:vector>
  </TitlesOfParts>
  <Company>Seattle Pacific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Life is Encoded in the Periodic Table</dc:title>
  <dc:creator>Ben McFarland</dc:creator>
  <cp:lastModifiedBy>McFarland, Ben</cp:lastModifiedBy>
  <cp:revision>89</cp:revision>
  <dcterms:created xsi:type="dcterms:W3CDTF">2009-03-31T17:22:01Z</dcterms:created>
  <dcterms:modified xsi:type="dcterms:W3CDTF">2016-05-09T20:06:40Z</dcterms:modified>
</cp:coreProperties>
</file>