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349" r:id="rId3"/>
    <p:sldId id="342" r:id="rId4"/>
    <p:sldId id="343" r:id="rId5"/>
    <p:sldId id="344" r:id="rId6"/>
    <p:sldId id="302" r:id="rId7"/>
    <p:sldId id="303" r:id="rId8"/>
    <p:sldId id="305" r:id="rId9"/>
    <p:sldId id="317" r:id="rId10"/>
    <p:sldId id="304" r:id="rId11"/>
    <p:sldId id="318" r:id="rId12"/>
    <p:sldId id="319" r:id="rId13"/>
    <p:sldId id="320" r:id="rId14"/>
    <p:sldId id="345" r:id="rId15"/>
    <p:sldId id="346" r:id="rId16"/>
    <p:sldId id="347" r:id="rId17"/>
    <p:sldId id="321" r:id="rId18"/>
    <p:sldId id="322" r:id="rId19"/>
    <p:sldId id="351" r:id="rId20"/>
    <p:sldId id="352" r:id="rId21"/>
    <p:sldId id="326" r:id="rId22"/>
    <p:sldId id="327" r:id="rId23"/>
    <p:sldId id="328" r:id="rId24"/>
    <p:sldId id="348" r:id="rId25"/>
    <p:sldId id="333" r:id="rId26"/>
    <p:sldId id="340" r:id="rId27"/>
    <p:sldId id="341" r:id="rId28"/>
    <p:sldId id="35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EB257"/>
    <a:srgbClr val="000000"/>
    <a:srgbClr val="AAE2B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0F286188-55BD-4C5C-985B-3AA44BC55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D4F66-F18A-4F8F-8FD8-00413EBEBE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8402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2678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8662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065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1794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832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703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565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566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74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655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588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69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3864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201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219200"/>
            <a:ext cx="61722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562600"/>
            <a:ext cx="4114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4008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BDBEA-2620-44BB-9FC4-1B7CD974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DD523-3D2B-4C3C-9E40-45B9E8B5F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499EC-E17F-4C2A-856F-F05949273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6016-2CED-43F0-8807-E56B89E51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283E-E62B-48E4-9ACC-836C5E197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51A9-3446-4406-96B0-86F647ABE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6995-6E59-46A6-85DA-586E5B2AC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3D393-6361-485A-ADE1-F1C9A308E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989A-535E-4953-A256-555561082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F6B43-EB90-4250-A7F9-23B1483E1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90102-6F14-42CA-B906-5449B7E52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/>
            </a:lvl1pPr>
          </a:lstStyle>
          <a:p>
            <a:pPr>
              <a:defRPr/>
            </a:pPr>
            <a:fld id="{664D4062-2CD1-4364-A730-390809A15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6838" y="1219200"/>
            <a:ext cx="6507162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Oxygen Changes Everything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Talk for Chapters 7-9 of </a:t>
            </a:r>
            <a:r>
              <a:rPr lang="en-US" i="1" dirty="0" smtClean="0"/>
              <a:t>A World from Dust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717675" y="269875"/>
            <a:ext cx="7426325" cy="685800"/>
          </a:xfrm>
        </p:spPr>
        <p:txBody>
          <a:bodyPr/>
          <a:lstStyle/>
          <a:p>
            <a:r>
              <a:rPr lang="en-US" sz="2800" smtClean="0"/>
              <a:t>The “personalities” imply that only a few simple rules are needed to pick one out of a lineup (or a cytoplasm)</a:t>
            </a:r>
          </a:p>
        </p:txBody>
      </p:sp>
      <p:grpSp>
        <p:nvGrpSpPr>
          <p:cNvPr id="35842" name="Group 5"/>
          <p:cNvGrpSpPr>
            <a:grpSpLocks/>
          </p:cNvGrpSpPr>
          <p:nvPr/>
        </p:nvGrpSpPr>
        <p:grpSpPr bwMode="auto">
          <a:xfrm>
            <a:off x="3746500" y="1371600"/>
            <a:ext cx="5084763" cy="4360863"/>
            <a:chOff x="3999882" y="1371600"/>
            <a:chExt cx="4830643" cy="3900782"/>
          </a:xfrm>
        </p:grpSpPr>
        <p:pic>
          <p:nvPicPr>
            <p:cNvPr id="35844" name="Picture 2" descr="C:\Users\Ben and Laurie\Documents\Scanned Documents\Image (33)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8704" y="1371600"/>
              <a:ext cx="4591821" cy="3150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3" descr="C:\Users\Ben and Laurie\Documents\Scanned Documents\Image (34)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99882" y="4365600"/>
              <a:ext cx="4668021" cy="906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238625" cy="4648200"/>
          </a:xfrm>
        </p:spPr>
        <p:txBody>
          <a:bodyPr/>
          <a:lstStyle/>
          <a:p>
            <a:r>
              <a:rPr lang="en-US" sz="2400" smtClean="0"/>
              <a:t>This is simple because only about 10 metals are even available in the cytoplasm</a:t>
            </a:r>
          </a:p>
          <a:p>
            <a:pPr lvl="1"/>
            <a:r>
              <a:rPr lang="en-US" sz="2000" i="1" smtClean="0"/>
              <a:t>(And Na and K don’t bind ANYTHING strongly!)</a:t>
            </a:r>
          </a:p>
          <a:p>
            <a:pPr lvl="1"/>
            <a:endParaRPr lang="en-US" sz="2000" i="1" smtClean="0"/>
          </a:p>
          <a:p>
            <a:pPr lvl="1"/>
            <a:endParaRPr lang="en-US" sz="2000" i="1" smtClean="0"/>
          </a:p>
          <a:p>
            <a:r>
              <a:rPr lang="en-US" sz="2400" smtClean="0"/>
              <a:t>I see protein design projects here!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724025" y="381000"/>
            <a:ext cx="7419975" cy="685800"/>
          </a:xfrm>
        </p:spPr>
        <p:txBody>
          <a:bodyPr/>
          <a:lstStyle/>
          <a:p>
            <a:r>
              <a:rPr lang="en-US" sz="2800" dirty="0" smtClean="0"/>
              <a:t>It’s pretty easy to make a carbon-reducing enzyme from Ni and Fe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Ni binds H</a:t>
            </a:r>
            <a:r>
              <a:rPr lang="en-US" baseline="-25000" smtClean="0"/>
              <a:t>2</a:t>
            </a:r>
            <a:r>
              <a:rPr lang="en-US" smtClean="0"/>
              <a:t>, Fe binds CO, bring them close and </a:t>
            </a:r>
            <a:r>
              <a:rPr lang="en-US" i="1" smtClean="0"/>
              <a:t>voila! … </a:t>
            </a:r>
            <a:r>
              <a:rPr lang="en-US" smtClean="0"/>
              <a:t>C-H bonds.</a:t>
            </a:r>
          </a:p>
        </p:txBody>
      </p:sp>
      <p:pic>
        <p:nvPicPr>
          <p:cNvPr id="28675" name="Picture 2" descr="C:\Users\Ben and Laurie\Documents\Scanned Documents\Image (2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38" y="2711450"/>
            <a:ext cx="70485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2-Point Star 4"/>
          <p:cNvSpPr>
            <a:spLocks noChangeArrowheads="1"/>
          </p:cNvSpPr>
          <p:nvPr/>
        </p:nvSpPr>
        <p:spPr bwMode="auto">
          <a:xfrm>
            <a:off x="2163763" y="2711450"/>
            <a:ext cx="2541587" cy="779463"/>
          </a:xfrm>
          <a:prstGeom prst="star32">
            <a:avLst>
              <a:gd name="adj" fmla="val 375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32-Point Star 5"/>
          <p:cNvSpPr>
            <a:spLocks noChangeArrowheads="1"/>
          </p:cNvSpPr>
          <p:nvPr/>
        </p:nvSpPr>
        <p:spPr bwMode="auto">
          <a:xfrm>
            <a:off x="2163763" y="4159250"/>
            <a:ext cx="2541587" cy="779463"/>
          </a:xfrm>
          <a:prstGeom prst="star32">
            <a:avLst>
              <a:gd name="adj" fmla="val 375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4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057400" y="285750"/>
            <a:ext cx="7086600" cy="685800"/>
          </a:xfrm>
        </p:spPr>
        <p:txBody>
          <a:bodyPr/>
          <a:lstStyle/>
          <a:p>
            <a:r>
              <a:rPr lang="en-US" sz="2800" smtClean="0"/>
              <a:t>Mn is special: What Fe can do for CO, Mn can do for </a:t>
            </a:r>
            <a:r>
              <a:rPr lang="en-US" sz="2800" i="1" smtClean="0"/>
              <a:t>oxygen</a:t>
            </a:r>
            <a:r>
              <a:rPr lang="en-US" sz="2800" smtClean="0"/>
              <a:t>!</a:t>
            </a:r>
          </a:p>
        </p:txBody>
      </p:sp>
      <p:pic>
        <p:nvPicPr>
          <p:cNvPr id="30722" name="Picture 2" descr="C:\Users\Ben and Laurie\Documents\Scanned Documents\Image (40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" y="1216025"/>
            <a:ext cx="268605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619375" y="1371600"/>
            <a:ext cx="6524625" cy="4648200"/>
          </a:xfrm>
        </p:spPr>
        <p:txBody>
          <a:bodyPr/>
          <a:lstStyle/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Mn does not bind sulfide (and therefore the protein must bind it with N and O)</a:t>
            </a:r>
          </a:p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It can hold H</a:t>
            </a:r>
            <a:r>
              <a:rPr lang="en-US" sz="2400" baseline="-25000" smtClean="0"/>
              <a:t>2</a:t>
            </a:r>
            <a:r>
              <a:rPr lang="en-US" sz="2400" smtClean="0"/>
              <a:t>O close until energy from light/photons knocks off the protons and oxidizes it to O, which will combine with another nearby O to make oxygen</a:t>
            </a:r>
          </a:p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It’s true, H</a:t>
            </a:r>
            <a:r>
              <a:rPr lang="en-US" sz="2400" baseline="-25000" smtClean="0"/>
              <a:t>2</a:t>
            </a:r>
            <a:r>
              <a:rPr lang="en-US" sz="2400" smtClean="0"/>
              <a:t>O is very stable, but this can happen because there’s SO much H</a:t>
            </a:r>
            <a:r>
              <a:rPr lang="en-US" sz="2400" baseline="-25000" smtClean="0"/>
              <a:t>2</a:t>
            </a:r>
            <a:r>
              <a:rPr lang="en-US" sz="2400" smtClean="0"/>
              <a:t>O around, plus there’s SO much energy in sunlight</a:t>
            </a:r>
          </a:p>
        </p:txBody>
      </p:sp>
      <p:sp>
        <p:nvSpPr>
          <p:cNvPr id="5" name="32-Point Star 4"/>
          <p:cNvSpPr>
            <a:spLocks noChangeArrowheads="1"/>
          </p:cNvSpPr>
          <p:nvPr/>
        </p:nvSpPr>
        <p:spPr bwMode="auto">
          <a:xfrm>
            <a:off x="1828800" y="5240338"/>
            <a:ext cx="457200" cy="1004887"/>
          </a:xfrm>
          <a:prstGeom prst="star32">
            <a:avLst>
              <a:gd name="adj" fmla="val 375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972" y="381000"/>
            <a:ext cx="7086600" cy="685800"/>
          </a:xfrm>
        </p:spPr>
        <p:txBody>
          <a:bodyPr/>
          <a:lstStyle/>
          <a:p>
            <a:r>
              <a:rPr lang="en-US" dirty="0" smtClean="0"/>
              <a:t>Could this actually happen in the lab? It (kind of) has: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JoAnne Williams Lab (ASU) has engineered a bacterial photosystem that didn’t bind </a:t>
            </a:r>
            <a:r>
              <a:rPr lang="en-US" sz="2400" dirty="0" err="1" smtClean="0"/>
              <a:t>Mn</a:t>
            </a:r>
            <a:r>
              <a:rPr lang="en-US" sz="2400" dirty="0" smtClean="0"/>
              <a:t> to bind </a:t>
            </a:r>
            <a:r>
              <a:rPr lang="en-US" sz="2400" dirty="0" err="1" smtClean="0"/>
              <a:t>Mn</a:t>
            </a:r>
            <a:endParaRPr lang="en-US" sz="2400" dirty="0" smtClean="0"/>
          </a:p>
          <a:p>
            <a:pPr lvl="1"/>
            <a:r>
              <a:rPr lang="en-US" sz="2000" dirty="0" smtClean="0"/>
              <a:t>By adding Asp, </a:t>
            </a:r>
            <a:r>
              <a:rPr lang="en-US" sz="2000" dirty="0" err="1" smtClean="0"/>
              <a:t>Glu</a:t>
            </a:r>
            <a:r>
              <a:rPr lang="en-US" sz="2000" dirty="0" smtClean="0"/>
              <a:t> and His (</a:t>
            </a:r>
            <a:r>
              <a:rPr lang="en-US" sz="2000" dirty="0" err="1" smtClean="0"/>
              <a:t>Mn’s</a:t>
            </a:r>
            <a:r>
              <a:rPr lang="en-US" sz="2000" dirty="0" smtClean="0"/>
              <a:t> “favorites”)</a:t>
            </a:r>
          </a:p>
          <a:p>
            <a:pPr lvl="1"/>
            <a:r>
              <a:rPr lang="en-US" sz="2000" dirty="0" smtClean="0"/>
              <a:t>Surprisingly easily!</a:t>
            </a:r>
          </a:p>
          <a:p>
            <a:r>
              <a:rPr lang="en-US" sz="2400" dirty="0" smtClean="0"/>
              <a:t>Suddenly it can do LIGHT-driven oxygen chemistry: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3369"/>
            <a:ext cx="9144000" cy="134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2-Point Star 4"/>
          <p:cNvSpPr>
            <a:spLocks noChangeArrowheads="1"/>
          </p:cNvSpPr>
          <p:nvPr/>
        </p:nvSpPr>
        <p:spPr bwMode="auto">
          <a:xfrm rot="4997711">
            <a:off x="6547400" y="2918674"/>
            <a:ext cx="1643575" cy="2832422"/>
          </a:xfrm>
          <a:prstGeom prst="star32">
            <a:avLst>
              <a:gd name="adj" fmla="val 375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72" y="5165261"/>
            <a:ext cx="72294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4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10"/>
            <a:ext cx="5599522" cy="2108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379" y="1877440"/>
            <a:ext cx="5897527" cy="49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easy to make, too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599461"/>
            <a:ext cx="8077200" cy="21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4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7" y="126714"/>
            <a:ext cx="8257712" cy="664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817688" y="381000"/>
            <a:ext cx="7326312" cy="685800"/>
          </a:xfrm>
        </p:spPr>
        <p:txBody>
          <a:bodyPr/>
          <a:lstStyle/>
          <a:p>
            <a:r>
              <a:rPr lang="en-US" smtClean="0"/>
              <a:t>Because of Mn, energy from heaven was stored on earth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172075" cy="4648200"/>
          </a:xfrm>
        </p:spPr>
        <p:txBody>
          <a:bodyPr/>
          <a:lstStyle/>
          <a:p>
            <a:r>
              <a:rPr lang="en-US" sz="2400" smtClean="0"/>
              <a:t>Photosynthesis is using the sun’s energy to form new chemical bonds on earth</a:t>
            </a:r>
          </a:p>
          <a:p>
            <a:endParaRPr lang="en-US" sz="2400" smtClean="0"/>
          </a:p>
          <a:p>
            <a:r>
              <a:rPr lang="en-US" sz="2400" smtClean="0"/>
              <a:t>So plants have actually increased the net energy capture of our entire PLANET</a:t>
            </a:r>
          </a:p>
          <a:p>
            <a:pPr lvl="1"/>
            <a:r>
              <a:rPr lang="en-US" sz="2000" smtClean="0"/>
              <a:t>Starting around the time of the GOE</a:t>
            </a:r>
          </a:p>
          <a:p>
            <a:endParaRPr lang="en-US" sz="2400" smtClean="0"/>
          </a:p>
          <a:p>
            <a:r>
              <a:rPr lang="en-US" sz="2400" smtClean="0"/>
              <a:t>(We can benefit from this when we eat them)</a:t>
            </a:r>
          </a:p>
        </p:txBody>
      </p:sp>
      <p:pic>
        <p:nvPicPr>
          <p:cNvPr id="32771" name="Picture 2" descr="C:\Users\Ben and Laurie\Documents\Scanned Documents\Image (4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13" y="1538288"/>
            <a:ext cx="3590925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22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817688" y="280988"/>
            <a:ext cx="7326312" cy="685800"/>
          </a:xfrm>
        </p:spPr>
        <p:txBody>
          <a:bodyPr/>
          <a:lstStyle/>
          <a:p>
            <a:r>
              <a:rPr lang="en-US" sz="2800" smtClean="0"/>
              <a:t>Sunlight gets turned into a complex carbon structure, which is later burned to produce heat</a:t>
            </a:r>
          </a:p>
        </p:txBody>
      </p:sp>
      <p:pic>
        <p:nvPicPr>
          <p:cNvPr id="38914" name="Picture 2" descr="C:\Users\Ben and Laurie\Documents\Scanned Documents\Image (6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6600" y="2192338"/>
            <a:ext cx="5643563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>
            <a:spLocks noChangeArrowheads="1"/>
          </p:cNvSpPr>
          <p:nvPr/>
        </p:nvSpPr>
        <p:spPr bwMode="auto">
          <a:xfrm rot="-2727946">
            <a:off x="1931988" y="1223962"/>
            <a:ext cx="1549400" cy="1660525"/>
          </a:xfrm>
          <a:prstGeom prst="downArrow">
            <a:avLst>
              <a:gd name="adj1" fmla="val 59148"/>
              <a:gd name="adj2" fmla="val 500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High-E light comes in</a:t>
            </a:r>
          </a:p>
        </p:txBody>
      </p:sp>
      <p:sp>
        <p:nvSpPr>
          <p:cNvPr id="6" name="Sun 5"/>
          <p:cNvSpPr>
            <a:spLocks noChangeArrowheads="1"/>
          </p:cNvSpPr>
          <p:nvPr/>
        </p:nvSpPr>
        <p:spPr bwMode="auto">
          <a:xfrm>
            <a:off x="224589" y="0"/>
            <a:ext cx="1966161" cy="15827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6289675" y="3189288"/>
            <a:ext cx="2281238" cy="1762125"/>
          </a:xfrm>
          <a:prstGeom prst="rightArrow">
            <a:avLst>
              <a:gd name="adj1" fmla="val 50000"/>
              <a:gd name="adj2" fmla="val 375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Dispersed energy  goes out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994236" cy="685800"/>
          </a:xfrm>
        </p:spPr>
        <p:txBody>
          <a:bodyPr/>
          <a:lstStyle/>
          <a:p>
            <a:r>
              <a:rPr lang="en-US" dirty="0" smtClean="0"/>
              <a:t>Oxygen in the atmosphere increased over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25" y="1371600"/>
            <a:ext cx="7098165" cy="5287818"/>
          </a:xfrm>
        </p:spPr>
      </p:pic>
    </p:spTree>
    <p:extLst>
      <p:ext uri="{BB962C8B-B14F-4D97-AF65-F5344CB8AC3E}">
        <p14:creationId xmlns:p14="http://schemas.microsoft.com/office/powerpoint/2010/main" val="373229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different metals catalyze different reactions</a:t>
            </a:r>
          </a:p>
          <a:p>
            <a:pPr lvl="1"/>
            <a:r>
              <a:rPr lang="en-US" dirty="0" smtClean="0"/>
              <a:t>Fe in rock makes H2</a:t>
            </a:r>
          </a:p>
          <a:p>
            <a:pPr lvl="1"/>
            <a:r>
              <a:rPr lang="en-US" dirty="0" smtClean="0"/>
              <a:t>Fe/Ni in enzymes makes H2</a:t>
            </a:r>
          </a:p>
          <a:p>
            <a:pPr lvl="1"/>
            <a:r>
              <a:rPr lang="en-US" dirty="0" err="1" smtClean="0"/>
              <a:t>Mn</a:t>
            </a:r>
            <a:r>
              <a:rPr lang="en-US" dirty="0" smtClean="0"/>
              <a:t> makes O2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oxygen changed which metals were available – resulting in different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4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24" y="1223817"/>
            <a:ext cx="6203357" cy="58434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964" y="279400"/>
            <a:ext cx="7426036" cy="685800"/>
          </a:xfrm>
        </p:spPr>
        <p:txBody>
          <a:bodyPr/>
          <a:lstStyle/>
          <a:p>
            <a:r>
              <a:rPr lang="en-US" sz="2800" dirty="0"/>
              <a:t>Over time, O-bound things increased, H-bound things decreased, and the charges on metal ions increased</a:t>
            </a:r>
          </a:p>
        </p:txBody>
      </p:sp>
    </p:spTree>
    <p:extLst>
      <p:ext uri="{BB962C8B-B14F-4D97-AF65-F5344CB8AC3E}">
        <p14:creationId xmlns:p14="http://schemas.microsoft.com/office/powerpoint/2010/main" val="190943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Ben and Laurie\Documents\Scanned Documents\Image (7)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00163" y="1276350"/>
            <a:ext cx="6350000" cy="5641975"/>
          </a:xfrm>
        </p:spPr>
      </p:pic>
      <p:sp>
        <p:nvSpPr>
          <p:cNvPr id="30723" name="Right Arrow 4"/>
          <p:cNvSpPr>
            <a:spLocks noChangeArrowheads="1"/>
          </p:cNvSpPr>
          <p:nvPr/>
        </p:nvSpPr>
        <p:spPr bwMode="auto">
          <a:xfrm flipH="1">
            <a:off x="6824663" y="3067050"/>
            <a:ext cx="2062162" cy="1293813"/>
          </a:xfrm>
          <a:prstGeom prst="right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Iron(II) became more rare</a:t>
            </a:r>
          </a:p>
        </p:txBody>
      </p:sp>
      <p:sp>
        <p:nvSpPr>
          <p:cNvPr id="30724" name="Right Arrow 5"/>
          <p:cNvSpPr>
            <a:spLocks noChangeArrowheads="1"/>
          </p:cNvSpPr>
          <p:nvPr/>
        </p:nvSpPr>
        <p:spPr bwMode="auto">
          <a:xfrm rot="1389860">
            <a:off x="133350" y="1943100"/>
            <a:ext cx="2498725" cy="1471613"/>
          </a:xfrm>
          <a:prstGeom prst="rightArrow">
            <a:avLst>
              <a:gd name="adj1" fmla="val 50000"/>
              <a:gd name="adj2" fmla="val 5001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Nitrate/N</a:t>
            </a:r>
            <a:r>
              <a:rPr lang="en-US" baseline="-25000">
                <a:solidFill>
                  <a:srgbClr val="FFFFFF"/>
                </a:solidFill>
              </a:rPr>
              <a:t>2</a:t>
            </a:r>
            <a:r>
              <a:rPr lang="en-US">
                <a:solidFill>
                  <a:srgbClr val="FFFFFF"/>
                </a:solidFill>
              </a:rPr>
              <a:t> instead of ammonium</a:t>
            </a:r>
          </a:p>
        </p:txBody>
      </p:sp>
      <p:sp>
        <p:nvSpPr>
          <p:cNvPr id="30725" name="Right Arrow 6"/>
          <p:cNvSpPr>
            <a:spLocks noChangeArrowheads="1"/>
          </p:cNvSpPr>
          <p:nvPr/>
        </p:nvSpPr>
        <p:spPr bwMode="auto">
          <a:xfrm>
            <a:off x="0" y="3475038"/>
            <a:ext cx="2187575" cy="1471612"/>
          </a:xfrm>
          <a:prstGeom prst="rightArrow">
            <a:avLst>
              <a:gd name="adj1" fmla="val 50000"/>
              <a:gd name="adj2" fmla="val 500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Sulfate instead of sulfide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7086600" y="43942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Iron (III) hydroxide</a:t>
            </a:r>
          </a:p>
          <a:p>
            <a:pPr eaLnBrk="0" hangingPunct="0"/>
            <a:r>
              <a:rPr lang="en-US"/>
              <a:t>Is VERY insoluble</a:t>
            </a:r>
          </a:p>
        </p:txBody>
      </p:sp>
      <p:sp>
        <p:nvSpPr>
          <p:cNvPr id="30727" name="Right Arrow 9"/>
          <p:cNvSpPr>
            <a:spLocks noChangeArrowheads="1"/>
          </p:cNvSpPr>
          <p:nvPr/>
        </p:nvSpPr>
        <p:spPr bwMode="auto">
          <a:xfrm rot="-1711521">
            <a:off x="206375" y="4621213"/>
            <a:ext cx="2185988" cy="1471612"/>
          </a:xfrm>
          <a:prstGeom prst="rightArrow">
            <a:avLst>
              <a:gd name="adj1" fmla="val 50000"/>
              <a:gd name="adj2" fmla="val 499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CO</a:t>
            </a:r>
            <a:r>
              <a:rPr lang="en-US" baseline="-25000">
                <a:solidFill>
                  <a:srgbClr val="FFFFFF"/>
                </a:solidFill>
              </a:rPr>
              <a:t>2</a:t>
            </a:r>
            <a:r>
              <a:rPr lang="en-US">
                <a:solidFill>
                  <a:srgbClr val="FFFFFF"/>
                </a:solidFill>
              </a:rPr>
              <a:t> instead of CH</a:t>
            </a:r>
            <a:r>
              <a:rPr lang="en-US" baseline="-25000">
                <a:solidFill>
                  <a:srgbClr val="FFFFFF"/>
                </a:solidFill>
              </a:rPr>
              <a:t>4</a:t>
            </a:r>
            <a:r>
              <a:rPr lang="en-US">
                <a:solidFill>
                  <a:srgbClr val="FFFFFF"/>
                </a:solidFill>
              </a:rPr>
              <a:t> or CO</a:t>
            </a:r>
          </a:p>
        </p:txBody>
      </p:sp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315200" cy="685800"/>
          </a:xfrm>
        </p:spPr>
        <p:txBody>
          <a:bodyPr/>
          <a:lstStyle/>
          <a:p>
            <a:r>
              <a:rPr lang="en-US" sz="2400" dirty="0" smtClean="0"/>
              <a:t>RJP Williams arranged redox reactions in a wheel.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3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timing of the return of elements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03200" y="1817688"/>
            <a:ext cx="4468813" cy="4648200"/>
          </a:xfrm>
        </p:spPr>
        <p:txBody>
          <a:bodyPr/>
          <a:lstStyle/>
          <a:p>
            <a:r>
              <a:rPr lang="en-US" sz="2800" smtClean="0"/>
              <a:t>First sulfate and Zn return</a:t>
            </a:r>
          </a:p>
          <a:p>
            <a:endParaRPr lang="en-US" sz="2800" smtClean="0"/>
          </a:p>
          <a:p>
            <a:r>
              <a:rPr lang="en-US" sz="2800" smtClean="0"/>
              <a:t>Then Fe goes away (well, becomes a trace element in the ocean)</a:t>
            </a:r>
          </a:p>
          <a:p>
            <a:pPr lvl="1"/>
            <a:r>
              <a:rPr lang="en-US" sz="2400" smtClean="0"/>
              <a:t>(Co goes away too)</a:t>
            </a:r>
          </a:p>
          <a:p>
            <a:endParaRPr lang="en-US" sz="2800" smtClean="0"/>
          </a:p>
          <a:p>
            <a:r>
              <a:rPr lang="en-US" sz="2800" smtClean="0"/>
              <a:t>Then Cu returns</a:t>
            </a:r>
          </a:p>
        </p:txBody>
      </p:sp>
      <p:pic>
        <p:nvPicPr>
          <p:cNvPr id="45059" name="Picture 2" descr="C:\Users\Ben and Laurie\Documents\Scanned Documents\Image (8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2013" y="1327150"/>
            <a:ext cx="4151312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58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8" y="44843"/>
            <a:ext cx="7065319" cy="11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2677573" cy="4648200"/>
          </a:xfrm>
        </p:spPr>
        <p:txBody>
          <a:bodyPr/>
          <a:lstStyle/>
          <a:p>
            <a:r>
              <a:rPr lang="en-US" sz="2000" dirty="0" smtClean="0"/>
              <a:t>Biochemical computational evidence of </a:t>
            </a:r>
            <a:r>
              <a:rPr lang="en-US" sz="2000" i="1" dirty="0" smtClean="0"/>
              <a:t>when</a:t>
            </a:r>
            <a:r>
              <a:rPr lang="en-US" sz="2000" dirty="0" smtClean="0"/>
              <a:t> proteins used different metals roughly matches RJPW’s hypothesis</a:t>
            </a:r>
          </a:p>
          <a:p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721" y="437272"/>
            <a:ext cx="591227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qual 5"/>
          <p:cNvSpPr/>
          <p:nvPr/>
        </p:nvSpPr>
        <p:spPr bwMode="auto">
          <a:xfrm>
            <a:off x="2677572" y="2744959"/>
            <a:ext cx="576775" cy="492369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qual 9"/>
          <p:cNvSpPr/>
          <p:nvPr/>
        </p:nvSpPr>
        <p:spPr bwMode="auto">
          <a:xfrm>
            <a:off x="2677573" y="3237328"/>
            <a:ext cx="576775" cy="492369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254348" y="2991143"/>
            <a:ext cx="6846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254348" y="3483512"/>
            <a:ext cx="6846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Equal 13"/>
          <p:cNvSpPr/>
          <p:nvPr/>
        </p:nvSpPr>
        <p:spPr bwMode="auto">
          <a:xfrm>
            <a:off x="2669608" y="1503778"/>
            <a:ext cx="576775" cy="492369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46383" y="1749962"/>
            <a:ext cx="6846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qual 15"/>
          <p:cNvSpPr/>
          <p:nvPr/>
        </p:nvSpPr>
        <p:spPr bwMode="auto">
          <a:xfrm>
            <a:off x="2677573" y="1712521"/>
            <a:ext cx="576775" cy="492369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254348" y="1958705"/>
            <a:ext cx="6846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Not Equal 10"/>
          <p:cNvSpPr/>
          <p:nvPr/>
        </p:nvSpPr>
        <p:spPr bwMode="auto">
          <a:xfrm>
            <a:off x="3434917" y="2175862"/>
            <a:ext cx="468742" cy="352573"/>
          </a:xfrm>
          <a:prstGeom prst="mathNot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Not Equal 18"/>
          <p:cNvSpPr/>
          <p:nvPr/>
        </p:nvSpPr>
        <p:spPr bwMode="auto">
          <a:xfrm>
            <a:off x="3384121" y="956252"/>
            <a:ext cx="468742" cy="352573"/>
          </a:xfrm>
          <a:prstGeom prst="mathNot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qual 21"/>
          <p:cNvSpPr/>
          <p:nvPr/>
        </p:nvSpPr>
        <p:spPr bwMode="auto">
          <a:xfrm>
            <a:off x="2665351" y="1308825"/>
            <a:ext cx="576775" cy="492369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242126" y="1555009"/>
            <a:ext cx="6846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Equal 25"/>
          <p:cNvSpPr/>
          <p:nvPr/>
        </p:nvSpPr>
        <p:spPr bwMode="auto">
          <a:xfrm>
            <a:off x="2661241" y="1911474"/>
            <a:ext cx="576775" cy="492369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238016" y="2157658"/>
            <a:ext cx="6846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Wave 17"/>
          <p:cNvSpPr/>
          <p:nvPr/>
        </p:nvSpPr>
        <p:spPr bwMode="auto">
          <a:xfrm>
            <a:off x="3407965" y="1291771"/>
            <a:ext cx="377371" cy="159657"/>
          </a:xfrm>
          <a:prstGeom prst="wav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Equal 29"/>
          <p:cNvSpPr/>
          <p:nvPr/>
        </p:nvSpPr>
        <p:spPr bwMode="auto">
          <a:xfrm>
            <a:off x="2399590" y="463883"/>
            <a:ext cx="576775" cy="492369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976365" y="710067"/>
            <a:ext cx="6846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153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6" grpId="0" animBg="1"/>
      <p:bldP spid="11" grpId="0" animBg="1"/>
      <p:bldP spid="19" grpId="0" animBg="1"/>
      <p:bldP spid="22" grpId="0" animBg="1"/>
      <p:bldP spid="26" grpId="0" animBg="1"/>
      <p:bldP spid="18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279400"/>
            <a:ext cx="7305964" cy="685800"/>
          </a:xfrm>
        </p:spPr>
        <p:txBody>
          <a:bodyPr/>
          <a:lstStyle/>
          <a:p>
            <a:r>
              <a:rPr lang="en-US" sz="2800" dirty="0" smtClean="0"/>
              <a:t>~10% of all oxygen-using genes were “born” in a quick burst 2.9 billion years ago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1" y="1371600"/>
            <a:ext cx="7629512" cy="48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95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oxygen, enzymes could do new things</a:t>
            </a:r>
          </a:p>
        </p:txBody>
      </p:sp>
      <p:pic>
        <p:nvPicPr>
          <p:cNvPr id="53250" name="Picture 2" descr="C:\Users\Ben and Laurie\Documents\Scanned Documents\Image (12)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2763" y="1622425"/>
            <a:ext cx="7945437" cy="3875088"/>
          </a:xfrm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348038" y="2705100"/>
            <a:ext cx="838200" cy="695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35013" y="5497513"/>
            <a:ext cx="772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Mo did not change its solubility but did change its oxidation state, similar enough! It is used in humans in two enzymes that detoxify oxygen-containing things: sulfite and ethanol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7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1757363" y="292100"/>
            <a:ext cx="7386637" cy="685800"/>
          </a:xfrm>
        </p:spPr>
        <p:txBody>
          <a:bodyPr/>
          <a:lstStyle/>
          <a:p>
            <a:r>
              <a:rPr lang="en-US" sz="2800" smtClean="0"/>
              <a:t>As oxygen increases, the redox potential of the organism also increases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using an electrode to measure potential one way to date an organism’s time of origin?</a:t>
            </a:r>
          </a:p>
        </p:txBody>
      </p:sp>
      <p:pic>
        <p:nvPicPr>
          <p:cNvPr id="71683" name="Picture 2" descr="C:\Users\Ben and Laurie\Documents\Scanned Documents\Image (9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325" y="2949575"/>
            <a:ext cx="62103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Down Arrow 4"/>
          <p:cNvSpPr>
            <a:spLocks noChangeArrowheads="1"/>
          </p:cNvSpPr>
          <p:nvPr/>
        </p:nvSpPr>
        <p:spPr bwMode="auto">
          <a:xfrm>
            <a:off x="6746875" y="3122613"/>
            <a:ext cx="1711325" cy="2897187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Notice a trend?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8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419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301625" y="2349500"/>
            <a:ext cx="4660900" cy="685800"/>
          </a:xfrm>
        </p:spPr>
        <p:txBody>
          <a:bodyPr/>
          <a:lstStyle/>
          <a:p>
            <a:pPr algn="ctr"/>
            <a:r>
              <a:rPr lang="en-US" sz="2800" smtClean="0"/>
              <a:t>As oxygen increases in the atmosphere:</a:t>
            </a:r>
            <a:br>
              <a:rPr lang="en-US" sz="2800" smtClean="0"/>
            </a:br>
            <a:r>
              <a:rPr lang="en-US" sz="2800" smtClean="0"/>
              <a:t>Notice how the sequence of availability goes with  E as well as K</a:t>
            </a:r>
            <a:r>
              <a:rPr lang="en-US" sz="2800" baseline="-25000" smtClean="0"/>
              <a:t>sp</a:t>
            </a:r>
          </a:p>
        </p:txBody>
      </p:sp>
      <p:pic>
        <p:nvPicPr>
          <p:cNvPr id="69634" name="Picture 2" descr="C:\Users\Ben and Laurie\Documents\Scanned Documents\Image (10)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62525" y="0"/>
            <a:ext cx="4181475" cy="6851650"/>
          </a:xfrm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0" y="4440238"/>
            <a:ext cx="5241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 redox potential of the earth expands from a -0.5 to 0.0 range up to +0.8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241925" y="865188"/>
            <a:ext cx="3330575" cy="119221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3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65"/>
                                        </p:tgtEl>
                                      </p:cBhvr>
                                      <p:by x="1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on 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write 2 questions for </a:t>
            </a:r>
            <a:r>
              <a:rPr lang="en-US" dirty="0" smtClean="0"/>
              <a:t>discussion, </a:t>
            </a:r>
            <a:r>
              <a:rPr lang="en-US" smtClean="0"/>
              <a:t>as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96" y="381000"/>
            <a:ext cx="7697404" cy="184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624" y="2444750"/>
            <a:ext cx="6600751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18" y="1580167"/>
            <a:ext cx="4719781" cy="5146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18" y="437957"/>
            <a:ext cx="5662563" cy="5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0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742" y="2394527"/>
            <a:ext cx="3232729" cy="685800"/>
          </a:xfrm>
        </p:spPr>
        <p:txBody>
          <a:bodyPr/>
          <a:lstStyle/>
          <a:p>
            <a:r>
              <a:rPr lang="en-US" dirty="0" smtClean="0"/>
              <a:t>From the energies, which of these works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0" y="120073"/>
            <a:ext cx="5376742" cy="66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7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Ben and Laurie\Documents\Scanned Documents\Image (32).bmp"/>
          <p:cNvPicPr>
            <a:picLocks noChangeAspect="1" noChangeArrowheads="1"/>
          </p:cNvPicPr>
          <p:nvPr/>
        </p:nvPicPr>
        <p:blipFill>
          <a:blip r:embed="rId4" cstate="print"/>
          <a:srcRect b="42851"/>
          <a:stretch>
            <a:fillRect/>
          </a:stretch>
        </p:blipFill>
        <p:spPr bwMode="auto">
          <a:xfrm>
            <a:off x="3857625" y="1371600"/>
            <a:ext cx="5430838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57400" y="246063"/>
            <a:ext cx="7086600" cy="685800"/>
          </a:xfrm>
        </p:spPr>
        <p:txBody>
          <a:bodyPr/>
          <a:lstStyle/>
          <a:p>
            <a:r>
              <a:rPr lang="en-US" sz="3200" smtClean="0"/>
              <a:t>Because Fe is a special ion,    it forms special structures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772025" cy="4648200"/>
          </a:xfrm>
        </p:spPr>
        <p:txBody>
          <a:bodyPr/>
          <a:lstStyle/>
          <a:p>
            <a:r>
              <a:rPr lang="en-US" sz="2800" smtClean="0"/>
              <a:t>Because Fe can potentially flip between the +2 and +3 states, it can form unique structures with electron-rich ligands like sulfur:</a:t>
            </a:r>
          </a:p>
          <a:p>
            <a:pPr lvl="1"/>
            <a:r>
              <a:rPr lang="en-US" sz="2400" smtClean="0"/>
              <a:t>Iron-sulfur clusters, and it is stored as hydroxide in ferritin (and Fe+O makes magnets!)</a:t>
            </a:r>
          </a:p>
          <a:p>
            <a:pPr lvl="1"/>
            <a:r>
              <a:rPr lang="en-US" sz="2400" smtClean="0"/>
              <a:t>These Fe-S clusters are </a:t>
            </a:r>
            <a:r>
              <a:rPr lang="en-US" sz="2400" i="1" smtClean="0"/>
              <a:t>the</a:t>
            </a:r>
            <a:r>
              <a:rPr lang="en-US" sz="2400" smtClean="0"/>
              <a:t> major soluble form of iron in sulfur-rich seawater 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762125" y="381000"/>
            <a:ext cx="7381875" cy="685800"/>
          </a:xfrm>
        </p:spPr>
        <p:txBody>
          <a:bodyPr/>
          <a:lstStyle/>
          <a:p>
            <a:r>
              <a:rPr lang="en-US" sz="2800" smtClean="0"/>
              <a:t>So did Fe-S enzymes form when a protein grabbed a Fe-S cluster?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This is the active part of an early hydrogenase enzyme</a:t>
            </a:r>
          </a:p>
          <a:p>
            <a:pPr lvl="1"/>
            <a:r>
              <a:rPr lang="en-US" sz="2400" smtClean="0"/>
              <a:t>Notice the unusual cyanide and CO there, just like we’d expect to find on the early earth!</a:t>
            </a:r>
          </a:p>
        </p:txBody>
      </p:sp>
      <p:pic>
        <p:nvPicPr>
          <p:cNvPr id="33795" name="Picture 2" descr="C:\Users\Ben and Laurie\Documents\Scanned Documents\Image (32).bmp"/>
          <p:cNvPicPr>
            <a:picLocks noChangeAspect="1" noChangeArrowheads="1"/>
          </p:cNvPicPr>
          <p:nvPr/>
        </p:nvPicPr>
        <p:blipFill>
          <a:blip r:embed="rId4" cstate="print"/>
          <a:srcRect t="56296"/>
          <a:stretch>
            <a:fillRect/>
          </a:stretch>
        </p:blipFill>
        <p:spPr bwMode="auto">
          <a:xfrm>
            <a:off x="1598613" y="3208338"/>
            <a:ext cx="66802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5675313" y="1600200"/>
            <a:ext cx="3468687" cy="685800"/>
          </a:xfrm>
        </p:spPr>
        <p:txBody>
          <a:bodyPr/>
          <a:lstStyle/>
          <a:p>
            <a:r>
              <a:rPr lang="en-US" sz="3200" smtClean="0"/>
              <a:t>Each metal has a binding “personality”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899150" y="2590800"/>
            <a:ext cx="2559050" cy="4648200"/>
          </a:xfrm>
        </p:spPr>
        <p:txBody>
          <a:bodyPr/>
          <a:lstStyle/>
          <a:p>
            <a:r>
              <a:rPr lang="en-US" smtClean="0"/>
              <a:t>This is inorganic chemistry</a:t>
            </a:r>
          </a:p>
        </p:txBody>
      </p:sp>
      <p:pic>
        <p:nvPicPr>
          <p:cNvPr id="34819" name="Picture 2" descr="C:\Users\Ben and Laurie\Documents\Scanned Documents\Image (35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75313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220663"/>
            <a:ext cx="7086600" cy="685800"/>
          </a:xfrm>
        </p:spPr>
        <p:txBody>
          <a:bodyPr/>
          <a:lstStyle/>
          <a:p>
            <a:r>
              <a:rPr lang="en-US" sz="3200" smtClean="0"/>
              <a:t>So use the personality of each metal to pick it out of a lineup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901" name="Picture 5" descr="lineup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8077200" cy="5219700"/>
          </a:xfrm>
          <a:prstGeom prst="rect">
            <a:avLst/>
          </a:prstGeom>
          <a:noFill/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207000" y="6591300"/>
            <a:ext cx="393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http://psyc.queensu.ca/~mansourj/images/lineup-big.jpg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Green glow design template">
  <a:themeElements>
    <a:clrScheme name="Green glow design template 9">
      <a:dk1>
        <a:srgbClr val="006600"/>
      </a:dk1>
      <a:lt1>
        <a:srgbClr val="00CC66"/>
      </a:lt1>
      <a:dk2>
        <a:srgbClr val="00B839"/>
      </a:dk2>
      <a:lt2>
        <a:srgbClr val="3E3E5C"/>
      </a:lt2>
      <a:accent1>
        <a:srgbClr val="2EB257"/>
      </a:accent1>
      <a:accent2>
        <a:srgbClr val="6666FF"/>
      </a:accent2>
      <a:accent3>
        <a:srgbClr val="AAE2B8"/>
      </a:accent3>
      <a:accent4>
        <a:srgbClr val="005600"/>
      </a:accent4>
      <a:accent5>
        <a:srgbClr val="ADD5B4"/>
      </a:accent5>
      <a:accent6>
        <a:srgbClr val="5C5CE7"/>
      </a:accent6>
      <a:hlink>
        <a:srgbClr val="E9E400"/>
      </a:hlink>
      <a:folHlink>
        <a:srgbClr val="FFFF99"/>
      </a:folHlink>
    </a:clrScheme>
    <a:fontScheme name="Green glow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glow design templat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2">
        <a:dk1>
          <a:srgbClr val="000000"/>
        </a:dk1>
        <a:lt1>
          <a:srgbClr val="DEF6F1"/>
        </a:lt1>
        <a:dk2>
          <a:srgbClr val="006600"/>
        </a:dk2>
        <a:lt2>
          <a:srgbClr val="969696"/>
        </a:lt2>
        <a:accent1>
          <a:srgbClr val="FFFFCC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E2"/>
        </a:accent5>
        <a:accent6>
          <a:srgbClr val="7FB3E7"/>
        </a:accent6>
        <a:hlink>
          <a:srgbClr val="00CC66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3">
        <a:dk1>
          <a:srgbClr val="000000"/>
        </a:dk1>
        <a:lt1>
          <a:srgbClr val="FFFFFF"/>
        </a:lt1>
        <a:dk2>
          <a:srgbClr val="027440"/>
        </a:dk2>
        <a:lt2>
          <a:srgbClr val="808080"/>
        </a:lt2>
        <a:accent1>
          <a:srgbClr val="E6F3DD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F0F8EB"/>
        </a:accent5>
        <a:accent6>
          <a:srgbClr val="005C8A"/>
        </a:accent6>
        <a:hlink>
          <a:srgbClr val="32CE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4">
        <a:dk1>
          <a:srgbClr val="339966"/>
        </a:dk1>
        <a:lt1>
          <a:srgbClr val="FFFFFF"/>
        </a:lt1>
        <a:dk2>
          <a:srgbClr val="006666"/>
        </a:dk2>
        <a:lt2>
          <a:srgbClr val="808080"/>
        </a:lt2>
        <a:accent1>
          <a:srgbClr val="CCFFCC"/>
        </a:accent1>
        <a:accent2>
          <a:srgbClr val="5DD95D"/>
        </a:accent2>
        <a:accent3>
          <a:srgbClr val="FFFFFF"/>
        </a:accent3>
        <a:accent4>
          <a:srgbClr val="2A8256"/>
        </a:accent4>
        <a:accent5>
          <a:srgbClr val="E2FFE2"/>
        </a:accent5>
        <a:accent6>
          <a:srgbClr val="53C453"/>
        </a:accent6>
        <a:hlink>
          <a:srgbClr val="3333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5">
        <a:dk1>
          <a:srgbClr val="5F5F5F"/>
        </a:dk1>
        <a:lt1>
          <a:srgbClr val="FFFFD9"/>
        </a:lt1>
        <a:dk2>
          <a:srgbClr val="4D4D4D"/>
        </a:dk2>
        <a:lt2>
          <a:srgbClr val="777777"/>
        </a:lt2>
        <a:accent1>
          <a:srgbClr val="FFFFF7"/>
        </a:accent1>
        <a:accent2>
          <a:srgbClr val="01CB61"/>
        </a:accent2>
        <a:accent3>
          <a:srgbClr val="FFFFE9"/>
        </a:accent3>
        <a:accent4>
          <a:srgbClr val="505050"/>
        </a:accent4>
        <a:accent5>
          <a:srgbClr val="FFFFFA"/>
        </a:accent5>
        <a:accent6>
          <a:srgbClr val="01B857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6">
        <a:dk1>
          <a:srgbClr val="333300"/>
        </a:dk1>
        <a:lt1>
          <a:srgbClr val="DDDDDD"/>
        </a:lt1>
        <a:dk2>
          <a:srgbClr val="22B45A"/>
        </a:dk2>
        <a:lt2>
          <a:srgbClr val="003366"/>
        </a:lt2>
        <a:accent1>
          <a:srgbClr val="99CCFF"/>
        </a:accent1>
        <a:accent2>
          <a:srgbClr val="00B000"/>
        </a:accent2>
        <a:accent3>
          <a:srgbClr val="EBEBEB"/>
        </a:accent3>
        <a:accent4>
          <a:srgbClr val="2A2A00"/>
        </a:accent4>
        <a:accent5>
          <a:srgbClr val="CAE2FF"/>
        </a:accent5>
        <a:accent6>
          <a:srgbClr val="009F00"/>
        </a:accent6>
        <a:hlink>
          <a:srgbClr val="CCFF99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7">
        <a:dk1>
          <a:srgbClr val="333333"/>
        </a:dk1>
        <a:lt1>
          <a:srgbClr val="EAEAEA"/>
        </a:lt1>
        <a:dk2>
          <a:srgbClr val="1C5845"/>
        </a:dk2>
        <a:lt2>
          <a:srgbClr val="336699"/>
        </a:lt2>
        <a:accent1>
          <a:srgbClr val="3CA263"/>
        </a:accent1>
        <a:accent2>
          <a:srgbClr val="468A4B"/>
        </a:accent2>
        <a:accent3>
          <a:srgbClr val="F3F3F3"/>
        </a:accent3>
        <a:accent4>
          <a:srgbClr val="2A2A2A"/>
        </a:accent4>
        <a:accent5>
          <a:srgbClr val="AFCEB7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8">
        <a:dk1>
          <a:srgbClr val="336600"/>
        </a:dk1>
        <a:lt1>
          <a:srgbClr val="686B5D"/>
        </a:lt1>
        <a:dk2>
          <a:srgbClr val="135947"/>
        </a:dk2>
        <a:lt2>
          <a:srgbClr val="777777"/>
        </a:lt2>
        <a:accent1>
          <a:srgbClr val="A7A79B"/>
        </a:accent1>
        <a:accent2>
          <a:srgbClr val="5FC95F"/>
        </a:accent2>
        <a:accent3>
          <a:srgbClr val="B9BAB6"/>
        </a:accent3>
        <a:accent4>
          <a:srgbClr val="2A5600"/>
        </a:accent4>
        <a:accent5>
          <a:srgbClr val="D0D0CB"/>
        </a:accent5>
        <a:accent6>
          <a:srgbClr val="55B655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9">
        <a:dk1>
          <a:srgbClr val="006600"/>
        </a:dk1>
        <a:lt1>
          <a:srgbClr val="00CC66"/>
        </a:lt1>
        <a:dk2>
          <a:srgbClr val="00B839"/>
        </a:dk2>
        <a:lt2>
          <a:srgbClr val="3E3E5C"/>
        </a:lt2>
        <a:accent1>
          <a:srgbClr val="2EB257"/>
        </a:accent1>
        <a:accent2>
          <a:srgbClr val="6666FF"/>
        </a:accent2>
        <a:accent3>
          <a:srgbClr val="AAE2B8"/>
        </a:accent3>
        <a:accent4>
          <a:srgbClr val="005600"/>
        </a:accent4>
        <a:accent5>
          <a:srgbClr val="ADD5B4"/>
        </a:accent5>
        <a:accent6>
          <a:srgbClr val="5C5CE7"/>
        </a:accent6>
        <a:hlink>
          <a:srgbClr val="E9E4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0">
        <a:dk1>
          <a:srgbClr val="336600"/>
        </a:dk1>
        <a:lt1>
          <a:srgbClr val="AF8553"/>
        </a:lt1>
        <a:dk2>
          <a:srgbClr val="477335"/>
        </a:dk2>
        <a:lt2>
          <a:srgbClr val="2D2015"/>
        </a:lt2>
        <a:accent1>
          <a:srgbClr val="AAAA8C"/>
        </a:accent1>
        <a:accent2>
          <a:srgbClr val="1DA146"/>
        </a:accent2>
        <a:accent3>
          <a:srgbClr val="D4C2B3"/>
        </a:accent3>
        <a:accent4>
          <a:srgbClr val="2A5600"/>
        </a:accent4>
        <a:accent5>
          <a:srgbClr val="D2D2C5"/>
        </a:accent5>
        <a:accent6>
          <a:srgbClr val="19913F"/>
        </a:accent6>
        <a:hlink>
          <a:srgbClr val="FFEA4B"/>
        </a:hlink>
        <a:folHlink>
          <a:srgbClr val="3F4A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1">
        <a:dk1>
          <a:srgbClr val="006600"/>
        </a:dk1>
        <a:lt1>
          <a:srgbClr val="008080"/>
        </a:lt1>
        <a:dk2>
          <a:srgbClr val="019552"/>
        </a:dk2>
        <a:lt2>
          <a:srgbClr val="005A58"/>
        </a:lt2>
        <a:accent1>
          <a:srgbClr val="5FA15D"/>
        </a:accent1>
        <a:accent2>
          <a:srgbClr val="D7D45D"/>
        </a:accent2>
        <a:accent3>
          <a:srgbClr val="AAC0C0"/>
        </a:accent3>
        <a:accent4>
          <a:srgbClr val="005600"/>
        </a:accent4>
        <a:accent5>
          <a:srgbClr val="B6CDB6"/>
        </a:accent5>
        <a:accent6>
          <a:srgbClr val="C3C053"/>
        </a:accent6>
        <a:hlink>
          <a:srgbClr val="A3E57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2">
        <a:dk1>
          <a:srgbClr val="006600"/>
        </a:dk1>
        <a:lt1>
          <a:srgbClr val="FFFFCC"/>
        </a:lt1>
        <a:dk2>
          <a:srgbClr val="3C7C5E"/>
        </a:dk2>
        <a:lt2>
          <a:srgbClr val="5C1F00"/>
        </a:lt2>
        <a:accent1>
          <a:srgbClr val="19B357"/>
        </a:accent1>
        <a:accent2>
          <a:srgbClr val="BE7960"/>
        </a:accent2>
        <a:accent3>
          <a:srgbClr val="FFFFE2"/>
        </a:accent3>
        <a:accent4>
          <a:srgbClr val="005600"/>
        </a:accent4>
        <a:accent5>
          <a:srgbClr val="ABD6B4"/>
        </a:accent5>
        <a:accent6>
          <a:srgbClr val="AC6D56"/>
        </a:accent6>
        <a:hlink>
          <a:srgbClr val="FFFF99"/>
        </a:hlink>
        <a:folHlink>
          <a:srgbClr val="F4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glow design template</Template>
  <TotalTime>1826</TotalTime>
  <Words>753</Words>
  <Application>Microsoft Office PowerPoint</Application>
  <PresentationFormat>On-screen Show (4:3)</PresentationFormat>
  <Paragraphs>80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Arial Black</vt:lpstr>
      <vt:lpstr>Green glow design template</vt:lpstr>
      <vt:lpstr>Oxygen Changes Everything</vt:lpstr>
      <vt:lpstr>Two parts</vt:lpstr>
      <vt:lpstr>PowerPoint Presentation</vt:lpstr>
      <vt:lpstr>PowerPoint Presentation</vt:lpstr>
      <vt:lpstr>From the energies, which of these works best?</vt:lpstr>
      <vt:lpstr>Because Fe is a special ion,    it forms special structures</vt:lpstr>
      <vt:lpstr>So did Fe-S enzymes form when a protein grabbed a Fe-S cluster?</vt:lpstr>
      <vt:lpstr>Each metal has a binding “personality”</vt:lpstr>
      <vt:lpstr>So use the personality of each metal to pick it out of a lineup</vt:lpstr>
      <vt:lpstr>The “personalities” imply that only a few simple rules are needed to pick one out of a lineup (or a cytoplasm)</vt:lpstr>
      <vt:lpstr>It’s pretty easy to make a carbon-reducing enzyme from Ni and Fe</vt:lpstr>
      <vt:lpstr>Mn is special: What Fe can do for CO, Mn can do for oxygen!</vt:lpstr>
      <vt:lpstr>Could this actually happen in the lab? It (kind of) has:</vt:lpstr>
      <vt:lpstr>PowerPoint Presentation</vt:lpstr>
      <vt:lpstr>It’s easy to make, too</vt:lpstr>
      <vt:lpstr>PowerPoint Presentation</vt:lpstr>
      <vt:lpstr>Because of Mn, energy from heaven was stored on earth</vt:lpstr>
      <vt:lpstr>Sunlight gets turned into a complex carbon structure, which is later burned to produce heat</vt:lpstr>
      <vt:lpstr>Oxygen in the atmosphere increased over time</vt:lpstr>
      <vt:lpstr>Over time, O-bound things increased, H-bound things decreased, and the charges on metal ions increased</vt:lpstr>
      <vt:lpstr>RJP Williams arranged redox reactions in a wheel. </vt:lpstr>
      <vt:lpstr>The timing of the return of elements</vt:lpstr>
      <vt:lpstr>PowerPoint Presentation</vt:lpstr>
      <vt:lpstr>~10% of all oxygen-using genes were “born” in a quick burst 2.9 billion years ago</vt:lpstr>
      <vt:lpstr>After oxygen, enzymes could do new things</vt:lpstr>
      <vt:lpstr>As oxygen increases, the redox potential of the organism also increases</vt:lpstr>
      <vt:lpstr>As oxygen increases in the atmosphere: Notice how the sequence of availability goes with  E as well as Ksp</vt:lpstr>
      <vt:lpstr>Due on Monday</vt:lpstr>
    </vt:vector>
  </TitlesOfParts>
  <Company>Seattle Pacific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Life is Encoded in the Periodic Table</dc:title>
  <dc:creator>Ben McFarland</dc:creator>
  <cp:lastModifiedBy>McFarland, Ben</cp:lastModifiedBy>
  <cp:revision>162</cp:revision>
  <dcterms:created xsi:type="dcterms:W3CDTF">2009-03-31T17:22:01Z</dcterms:created>
  <dcterms:modified xsi:type="dcterms:W3CDTF">2016-05-11T19:18:26Z</dcterms:modified>
</cp:coreProperties>
</file>